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24" r:id="rId2"/>
    <p:sldId id="273" r:id="rId3"/>
    <p:sldId id="274" r:id="rId4"/>
    <p:sldId id="275" r:id="rId5"/>
    <p:sldId id="276" r:id="rId6"/>
    <p:sldId id="337" r:id="rId7"/>
    <p:sldId id="338" r:id="rId8"/>
    <p:sldId id="277" r:id="rId9"/>
    <p:sldId id="278" r:id="rId10"/>
    <p:sldId id="279" r:id="rId11"/>
    <p:sldId id="280" r:id="rId12"/>
    <p:sldId id="281" r:id="rId13"/>
    <p:sldId id="282" r:id="rId14"/>
    <p:sldId id="283" r:id="rId15"/>
    <p:sldId id="284" r:id="rId16"/>
    <p:sldId id="285" r:id="rId17"/>
    <p:sldId id="286" r:id="rId18"/>
    <p:sldId id="287" r:id="rId19"/>
    <p:sldId id="297" r:id="rId20"/>
    <p:sldId id="299" r:id="rId21"/>
    <p:sldId id="298" r:id="rId22"/>
    <p:sldId id="288" r:id="rId23"/>
    <p:sldId id="289" r:id="rId24"/>
    <p:sldId id="290" r:id="rId25"/>
    <p:sldId id="291" r:id="rId26"/>
    <p:sldId id="292" r:id="rId27"/>
    <p:sldId id="293" r:id="rId28"/>
    <p:sldId id="294" r:id="rId29"/>
    <p:sldId id="295" r:id="rId30"/>
    <p:sldId id="296" r:id="rId3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me Intro" id="{4F443D57-08F0-3A4F-A2D1-301D0EB4C6DD}">
          <p14:sldIdLst/>
        </p14:section>
        <p14:section name="Budgeting" id="{070F381A-AA6C-2D41-A1DC-427A5A6A083F}">
          <p14:sldIdLst/>
        </p14:section>
        <p14:section name="House" id="{F97F669A-A95C-CF41-8A68-801FF8707854}">
          <p14:sldIdLst/>
        </p14:section>
        <p14:section name="Transportation" id="{5A26F6D0-1D0F-944A-A899-53067387D3D4}">
          <p14:sldIdLst/>
        </p14:section>
        <p14:section name="Food" id="{D43625EF-7C99-744C-8E73-18D2910E4A40}">
          <p14:sldIdLst/>
        </p14:section>
        <p14:section name="Paycheque" id="{AD0D94D6-E638-CC49-A094-C8F2DF2D7176}">
          <p14:sldIdLst>
            <p14:sldId id="324"/>
            <p14:sldId id="273"/>
            <p14:sldId id="274"/>
            <p14:sldId id="275"/>
            <p14:sldId id="276"/>
            <p14:sldId id="337"/>
            <p14:sldId id="338"/>
            <p14:sldId id="277"/>
            <p14:sldId id="278"/>
            <p14:sldId id="279"/>
            <p14:sldId id="280"/>
            <p14:sldId id="281"/>
          </p14:sldIdLst>
        </p14:section>
        <p14:section name="Credit and Debt" id="{7A180CC9-69B6-4340-814B-E46E2D5A4B15}">
          <p14:sldIdLst>
            <p14:sldId id="282"/>
            <p14:sldId id="283"/>
            <p14:sldId id="284"/>
            <p14:sldId id="285"/>
            <p14:sldId id="286"/>
            <p14:sldId id="287"/>
            <p14:sldId id="297"/>
            <p14:sldId id="299"/>
            <p14:sldId id="298"/>
            <p14:sldId id="288"/>
            <p14:sldId id="289"/>
            <p14:sldId id="290"/>
            <p14:sldId id="291"/>
            <p14:sldId id="292"/>
            <p14:sldId id="293"/>
            <p14:sldId id="294"/>
            <p14:sldId id="295"/>
            <p14:sldId id="296"/>
          </p14:sldIdLst>
        </p14:section>
        <p14:section name="Financial Planning" id="{65B8C0AC-82D5-2D45-A4B7-9619013007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4" autoAdjust="0"/>
    <p:restoredTop sz="94599" autoAdjust="0"/>
  </p:normalViewPr>
  <p:slideViewPr>
    <p:cSldViewPr>
      <p:cViewPr>
        <p:scale>
          <a:sx n="99" d="100"/>
          <a:sy n="99" d="100"/>
        </p:scale>
        <p:origin x="1936" y="320"/>
      </p:cViewPr>
      <p:guideLst>
        <p:guide orient="horz" pos="2160"/>
        <p:guide pos="2880"/>
      </p:guideLst>
    </p:cSldViewPr>
  </p:slideViewPr>
  <p:outlineViewPr>
    <p:cViewPr>
      <p:scale>
        <a:sx n="33" d="100"/>
        <a:sy n="33" d="100"/>
      </p:scale>
      <p:origin x="0" y="406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23BD672-C856-410D-8872-0072D8BEB0D2}" type="slidenum">
              <a:rPr lang="en-US" smtClean="0"/>
              <a:t>‹#›</a:t>
            </a:fld>
            <a:endParaRPr lang="en-US"/>
          </a:p>
        </p:txBody>
      </p:sp>
    </p:spTree>
    <p:extLst>
      <p:ext uri="{BB962C8B-B14F-4D97-AF65-F5344CB8AC3E}">
        <p14:creationId xmlns:p14="http://schemas.microsoft.com/office/powerpoint/2010/main" val="306745581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E5D574D-5CBE-494E-90B1-CB5AE89E13EE}" type="slidenum">
              <a:rPr lang="en-CA" smtClean="0"/>
              <a:t>‹#›</a:t>
            </a:fld>
            <a:endParaRPr lang="en-CA"/>
          </a:p>
        </p:txBody>
      </p:sp>
    </p:spTree>
    <p:extLst>
      <p:ext uri="{BB962C8B-B14F-4D97-AF65-F5344CB8AC3E}">
        <p14:creationId xmlns:p14="http://schemas.microsoft.com/office/powerpoint/2010/main" val="157452387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261693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DA2621D-205B-4F26-B555-B8A9309C77BE}" type="datetimeFigureOut">
              <a:rPr lang="en-CA" smtClean="0"/>
              <a:t>2017-11-13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2984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A2621D-205B-4F26-B555-B8A9309C77BE}" type="datetimeFigureOut">
              <a:rPr lang="en-CA" smtClean="0"/>
              <a:t>2017-11-13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136932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A2621D-205B-4F26-B555-B8A9309C77BE}" type="datetimeFigureOut">
              <a:rPr lang="en-CA" smtClean="0"/>
              <a:t>2017-11-13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197950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A2621D-205B-4F26-B555-B8A9309C77BE}" type="datetimeFigureOut">
              <a:rPr lang="en-CA" smtClean="0"/>
              <a:t>2017-11-13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267016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2621D-205B-4F26-B555-B8A9309C77BE}" type="datetimeFigureOut">
              <a:rPr lang="en-CA" smtClean="0"/>
              <a:t>2017-11-13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196411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DA2621D-205B-4F26-B555-B8A9309C77BE}" type="datetimeFigureOut">
              <a:rPr lang="en-CA" smtClean="0"/>
              <a:t>2017-11-13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4944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DA2621D-205B-4F26-B555-B8A9309C77BE}" type="datetimeFigureOut">
              <a:rPr lang="en-CA" smtClean="0"/>
              <a:t>2017-11-13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396785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DA2621D-205B-4F26-B555-B8A9309C77BE}" type="datetimeFigureOut">
              <a:rPr lang="en-CA" smtClean="0"/>
              <a:t>2017-11-13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243591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2621D-205B-4F26-B555-B8A9309C77BE}" type="datetimeFigureOut">
              <a:rPr lang="en-CA" smtClean="0"/>
              <a:t>2017-11-13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233984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2621D-205B-4F26-B555-B8A9309C77BE}" type="datetimeFigureOut">
              <a:rPr lang="en-CA" smtClean="0"/>
              <a:t>2017-11-13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319217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2621D-205B-4F26-B555-B8A9309C77BE}" type="datetimeFigureOut">
              <a:rPr lang="en-CA" smtClean="0"/>
              <a:t>2017-11-13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3726873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2621D-205B-4F26-B555-B8A9309C77BE}" type="datetimeFigureOut">
              <a:rPr lang="en-CA" smtClean="0"/>
              <a:t>2017-11-13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99EF8-A59B-4EB9-A064-1E02CC9D99A6}" type="slidenum">
              <a:rPr lang="en-CA" smtClean="0"/>
              <a:t>‹#›</a:t>
            </a:fld>
            <a:endParaRPr lang="en-CA"/>
          </a:p>
        </p:txBody>
      </p:sp>
    </p:spTree>
    <p:extLst>
      <p:ext uri="{BB962C8B-B14F-4D97-AF65-F5344CB8AC3E}">
        <p14:creationId xmlns:p14="http://schemas.microsoft.com/office/powerpoint/2010/main" val="839633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www.dinkytown.net/java/CompoundSavings.html"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www.moneychimp.com/features/debt_payment_calculator.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slice.ca/princess/video/episode/princess-katelyn/video.html?v=64223811799" TargetMode="External"/><Relationship Id="rId1" Type="http://schemas.openxmlformats.org/officeDocument/2006/relationships/slideLayout" Target="../slideLayouts/slideLayout2.xml"/><Relationship Id="rId2" Type="http://schemas.openxmlformats.org/officeDocument/2006/relationships/hyperlink" Target="https://www.youtube.com/watch?v=EEemJmneaY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41152287" TargetMode="Externa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en-CA" dirty="0" smtClean="0"/>
              <a:t>Deconstructing a Paycheque</a:t>
            </a:r>
            <a:endParaRPr lang="en-CA" dirty="0"/>
          </a:p>
        </p:txBody>
      </p:sp>
    </p:spTree>
    <p:extLst>
      <p:ext uri="{BB962C8B-B14F-4D97-AF65-F5344CB8AC3E}">
        <p14:creationId xmlns:p14="http://schemas.microsoft.com/office/powerpoint/2010/main" val="2345270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t="18521" b="18521"/>
          <a:stretch>
            <a:fillRect/>
          </a:stretch>
        </p:blipFill>
        <p:spPr bwMode="auto">
          <a:xfrm>
            <a:off x="-108520" y="476672"/>
            <a:ext cx="9252520" cy="6192688"/>
          </a:xfrm>
          <a:prstGeom prst="rect">
            <a:avLst/>
          </a:prstGeom>
          <a:noFill/>
          <a:ln w="9525">
            <a:noFill/>
            <a:miter lim="800000"/>
            <a:headEnd/>
            <a:tailEnd/>
          </a:ln>
        </p:spPr>
      </p:pic>
    </p:spTree>
    <p:extLst>
      <p:ext uri="{BB962C8B-B14F-4D97-AF65-F5344CB8AC3E}">
        <p14:creationId xmlns:p14="http://schemas.microsoft.com/office/powerpoint/2010/main" val="117923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2176"/>
          </a:xfrm>
        </p:spPr>
        <p:txBody>
          <a:bodyPr>
            <a:normAutofit fontScale="90000"/>
          </a:bodyPr>
          <a:lstStyle/>
          <a:p>
            <a:r>
              <a:rPr lang="en-US" dirty="0" smtClean="0"/>
              <a:t>Adding </a:t>
            </a:r>
            <a:r>
              <a:rPr lang="en-US" dirty="0"/>
              <a:t>up the benefits</a:t>
            </a:r>
            <a:br>
              <a:rPr lang="en-US" dirty="0"/>
            </a:br>
            <a:endParaRPr lang="en-US" dirty="0"/>
          </a:p>
        </p:txBody>
      </p:sp>
      <p:sp>
        <p:nvSpPr>
          <p:cNvPr id="3" name="Content Placeholder 2"/>
          <p:cNvSpPr>
            <a:spLocks noGrp="1"/>
          </p:cNvSpPr>
          <p:nvPr>
            <p:ph idx="1"/>
          </p:nvPr>
        </p:nvSpPr>
        <p:spPr>
          <a:xfrm>
            <a:off x="457200" y="1268760"/>
            <a:ext cx="8229600" cy="4144963"/>
          </a:xfrm>
        </p:spPr>
        <p:txBody>
          <a:bodyPr>
            <a:noAutofit/>
          </a:bodyPr>
          <a:lstStyle/>
          <a:p>
            <a:pPr marL="0" indent="0">
              <a:buNone/>
            </a:pPr>
            <a:r>
              <a:rPr lang="en-US" sz="1800" dirty="0" smtClean="0"/>
              <a:t>Benefits may </a:t>
            </a:r>
            <a:r>
              <a:rPr lang="en-US" sz="1800" dirty="0"/>
              <a:t>include:</a:t>
            </a:r>
          </a:p>
          <a:p>
            <a:pPr marL="0" indent="0">
              <a:buNone/>
            </a:pPr>
            <a:r>
              <a:rPr lang="en-US" sz="1800" dirty="0"/>
              <a:t>■ Paid vacation days</a:t>
            </a:r>
          </a:p>
          <a:p>
            <a:pPr marL="0" indent="0">
              <a:buNone/>
            </a:pPr>
            <a:r>
              <a:rPr lang="en-US" sz="1800" dirty="0"/>
              <a:t>■ Paid sick days</a:t>
            </a:r>
          </a:p>
          <a:p>
            <a:pPr marL="0" indent="0">
              <a:buNone/>
            </a:pPr>
            <a:r>
              <a:rPr lang="en-US" sz="1800" dirty="0"/>
              <a:t>■ Health, dental, and eye care insurance</a:t>
            </a:r>
          </a:p>
          <a:p>
            <a:pPr marL="0" indent="0">
              <a:buNone/>
            </a:pPr>
            <a:r>
              <a:rPr lang="en-US" sz="1800" dirty="0"/>
              <a:t>■ Life insurance</a:t>
            </a:r>
          </a:p>
          <a:p>
            <a:pPr marL="0" indent="0">
              <a:buNone/>
            </a:pPr>
            <a:r>
              <a:rPr lang="en-US" sz="1800" dirty="0"/>
              <a:t>■ Disability insurance</a:t>
            </a:r>
          </a:p>
          <a:p>
            <a:pPr marL="0" indent="0">
              <a:buNone/>
            </a:pPr>
            <a:r>
              <a:rPr lang="en-US" sz="1800" dirty="0"/>
              <a:t>■ Pension plan</a:t>
            </a:r>
          </a:p>
          <a:p>
            <a:pPr marL="0" indent="0">
              <a:buNone/>
            </a:pPr>
            <a:r>
              <a:rPr lang="en-US" sz="1800" dirty="0"/>
              <a:t>■ Registered retirement savings plan</a:t>
            </a:r>
          </a:p>
          <a:p>
            <a:pPr marL="0" indent="0">
              <a:buNone/>
            </a:pPr>
            <a:r>
              <a:rPr lang="en-US" sz="1800" dirty="0"/>
              <a:t>■ Parental leave</a:t>
            </a:r>
          </a:p>
          <a:p>
            <a:pPr marL="0" indent="0">
              <a:buNone/>
            </a:pPr>
            <a:r>
              <a:rPr lang="en-US" sz="1800" dirty="0"/>
              <a:t>■ Stock purchase plan</a:t>
            </a:r>
          </a:p>
          <a:p>
            <a:pPr marL="0" indent="0">
              <a:buNone/>
            </a:pPr>
            <a:r>
              <a:rPr lang="en-US" sz="1800" dirty="0"/>
              <a:t>■ Employee assistance plans</a:t>
            </a:r>
          </a:p>
          <a:p>
            <a:pPr marL="0" indent="0">
              <a:buNone/>
            </a:pPr>
            <a:r>
              <a:rPr lang="en-US" sz="1800" dirty="0"/>
              <a:t>■ Employee fitness programs</a:t>
            </a:r>
          </a:p>
          <a:p>
            <a:pPr marL="0" indent="0">
              <a:buNone/>
            </a:pPr>
            <a:r>
              <a:rPr lang="en-US" sz="1800" dirty="0"/>
              <a:t>■ Employee discounts</a:t>
            </a:r>
          </a:p>
        </p:txBody>
      </p:sp>
    </p:spTree>
    <p:extLst>
      <p:ext uri="{BB962C8B-B14F-4D97-AF65-F5344CB8AC3E}">
        <p14:creationId xmlns:p14="http://schemas.microsoft.com/office/powerpoint/2010/main" val="315772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5-01-11 at 8.56.28 PM.png"/>
          <p:cNvPicPr>
            <a:picLocks noGrp="1" noChangeAspect="1"/>
          </p:cNvPicPr>
          <p:nvPr>
            <p:ph idx="1"/>
          </p:nvPr>
        </p:nvPicPr>
        <p:blipFill>
          <a:blip r:embed="rId2">
            <a:extLst>
              <a:ext uri="{28A0092B-C50C-407E-A947-70E740481C1C}">
                <a14:useLocalDpi xmlns:a14="http://schemas.microsoft.com/office/drawing/2010/main" val="0"/>
              </a:ext>
            </a:extLst>
          </a:blip>
          <a:srcRect t="963" b="963"/>
          <a:stretch>
            <a:fillRect/>
          </a:stretch>
        </p:blipFill>
        <p:spPr>
          <a:xfrm>
            <a:off x="1" y="836712"/>
            <a:ext cx="9144000" cy="5760639"/>
          </a:xfrm>
        </p:spPr>
      </p:pic>
    </p:spTree>
    <p:extLst>
      <p:ext uri="{BB962C8B-B14F-4D97-AF65-F5344CB8AC3E}">
        <p14:creationId xmlns:p14="http://schemas.microsoft.com/office/powerpoint/2010/main" val="4173983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en-CA" sz="7200" dirty="0" smtClean="0"/>
              <a:t>From Red to Black</a:t>
            </a:r>
            <a:r>
              <a:rPr lang="en-CA" dirty="0" smtClean="0"/>
              <a:t>	</a:t>
            </a:r>
            <a:endParaRPr lang="en-CA" dirty="0"/>
          </a:p>
        </p:txBody>
      </p:sp>
      <p:sp>
        <p:nvSpPr>
          <p:cNvPr id="3" name="Subtitle 2"/>
          <p:cNvSpPr>
            <a:spLocks noGrp="1"/>
          </p:cNvSpPr>
          <p:nvPr>
            <p:ph type="subTitle" idx="1"/>
          </p:nvPr>
        </p:nvSpPr>
        <p:spPr/>
        <p:txBody>
          <a:bodyPr/>
          <a:lstStyle/>
          <a:p>
            <a:r>
              <a:rPr lang="en-CA" dirty="0" smtClean="0"/>
              <a:t>Dealing with Debt and Credit </a:t>
            </a:r>
            <a:endParaRPr lang="en-CA" dirty="0"/>
          </a:p>
        </p:txBody>
      </p:sp>
    </p:spTree>
    <p:extLst>
      <p:ext uri="{BB962C8B-B14F-4D97-AF65-F5344CB8AC3E}">
        <p14:creationId xmlns:p14="http://schemas.microsoft.com/office/powerpoint/2010/main" val="232240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Debt? </a:t>
            </a:r>
            <a:endParaRPr lang="en-CA" dirty="0"/>
          </a:p>
        </p:txBody>
      </p:sp>
      <p:sp>
        <p:nvSpPr>
          <p:cNvPr id="3" name="Content Placeholder 2"/>
          <p:cNvSpPr>
            <a:spLocks noGrp="1"/>
          </p:cNvSpPr>
          <p:nvPr>
            <p:ph idx="1"/>
          </p:nvPr>
        </p:nvSpPr>
        <p:spPr>
          <a:xfrm>
            <a:off x="467544" y="1340768"/>
            <a:ext cx="8229600" cy="4525963"/>
          </a:xfrm>
        </p:spPr>
        <p:txBody>
          <a:bodyPr/>
          <a:lstStyle/>
          <a:p>
            <a:r>
              <a:rPr lang="en-CA" dirty="0"/>
              <a:t>An amount owed to a person or organization for funds borrowed. Debt can be represented by a loan note, bond, mortgage or other form stating repayment terms and, if applicable, interest requirements. These different forms all imply intent to pay back an amount owed by a specific date, which is set forth in the repayment terms.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941168"/>
            <a:ext cx="1920213" cy="1728192"/>
          </a:xfrm>
          <a:prstGeom prst="rect">
            <a:avLst/>
          </a:prstGeom>
          <a:noFill/>
          <a:ln w="254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093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Debt a “Dirty” Word?</a:t>
            </a:r>
            <a:endParaRPr lang="en-CA" dirty="0"/>
          </a:p>
        </p:txBody>
      </p:sp>
      <p:sp>
        <p:nvSpPr>
          <p:cNvPr id="3" name="Content Placeholder 2"/>
          <p:cNvSpPr>
            <a:spLocks noGrp="1"/>
          </p:cNvSpPr>
          <p:nvPr>
            <p:ph idx="1"/>
          </p:nvPr>
        </p:nvSpPr>
        <p:spPr>
          <a:xfrm>
            <a:off x="457200" y="1639341"/>
            <a:ext cx="8229600" cy="4525963"/>
          </a:xfrm>
        </p:spPr>
        <p:txBody>
          <a:bodyPr/>
          <a:lstStyle/>
          <a:p>
            <a:r>
              <a:rPr lang="en-CA" dirty="0" smtClean="0"/>
              <a:t>Not all debt is terrible, but debt can add up fast! High interest rates and making minimum payments you can get in over your head, making it very hard for you to get out.</a:t>
            </a:r>
          </a:p>
          <a:p>
            <a:r>
              <a:rPr lang="en-CA" dirty="0" smtClean="0"/>
              <a:t>Check out how much making </a:t>
            </a:r>
            <a:r>
              <a:rPr lang="en-CA" dirty="0" smtClean="0">
                <a:hlinkClick r:id="rId2"/>
              </a:rPr>
              <a:t>minimum payments </a:t>
            </a:r>
            <a:r>
              <a:rPr lang="en-CA" dirty="0" smtClean="0"/>
              <a:t>will cost you!</a:t>
            </a:r>
          </a:p>
          <a:p>
            <a:r>
              <a:rPr lang="en-CA" dirty="0" smtClean="0"/>
              <a:t>Check out how much faster your </a:t>
            </a:r>
            <a:r>
              <a:rPr lang="en-CA" dirty="0" smtClean="0">
                <a:hlinkClick r:id="rId3"/>
              </a:rPr>
              <a:t>debt will grow </a:t>
            </a:r>
            <a:r>
              <a:rPr lang="en-CA" dirty="0" smtClean="0"/>
              <a:t>then your savings. </a:t>
            </a:r>
          </a:p>
          <a:p>
            <a:endParaRPr lang="en-CA"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229200"/>
            <a:ext cx="1988832" cy="1491624"/>
          </a:xfrm>
          <a:prstGeom prst="rect">
            <a:avLst/>
          </a:prstGeom>
          <a:noFill/>
          <a:ln w="254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456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Controlling your Debt </a:t>
            </a:r>
            <a:endParaRPr lang="en-CA" dirty="0"/>
          </a:p>
        </p:txBody>
      </p:sp>
      <p:sp>
        <p:nvSpPr>
          <p:cNvPr id="3" name="Content Placeholder 2"/>
          <p:cNvSpPr>
            <a:spLocks noGrp="1"/>
          </p:cNvSpPr>
          <p:nvPr>
            <p:ph idx="1"/>
          </p:nvPr>
        </p:nvSpPr>
        <p:spPr>
          <a:xfrm>
            <a:off x="467544" y="1844824"/>
            <a:ext cx="7704856" cy="4248472"/>
          </a:xfrm>
        </p:spPr>
        <p:txBody>
          <a:bodyPr>
            <a:normAutofit fontScale="70000" lnSpcReduction="20000"/>
          </a:bodyPr>
          <a:lstStyle/>
          <a:p>
            <a:r>
              <a:rPr lang="en-CA" dirty="0" smtClean="0"/>
              <a:t>People </a:t>
            </a:r>
            <a:r>
              <a:rPr lang="en-CA" dirty="0"/>
              <a:t>are loaded with credit-card debt.</a:t>
            </a:r>
          </a:p>
          <a:p>
            <a:r>
              <a:rPr lang="en-CA" dirty="0" smtClean="0"/>
              <a:t>Some </a:t>
            </a:r>
            <a:r>
              <a:rPr lang="en-CA" dirty="0"/>
              <a:t>debt is good.</a:t>
            </a:r>
          </a:p>
          <a:p>
            <a:pPr marL="0" indent="0">
              <a:buNone/>
            </a:pPr>
            <a:r>
              <a:rPr lang="en-CA" dirty="0" smtClean="0"/>
              <a:t>Borrowing for </a:t>
            </a:r>
            <a:r>
              <a:rPr lang="en-CA" dirty="0"/>
              <a:t>a home or college usually makes </a:t>
            </a:r>
            <a:r>
              <a:rPr lang="en-CA" dirty="0" smtClean="0"/>
              <a:t>sense</a:t>
            </a:r>
            <a:r>
              <a:rPr lang="en-CA" dirty="0"/>
              <a:t>. Just make sure </a:t>
            </a:r>
            <a:r>
              <a:rPr lang="en-CA" dirty="0" smtClean="0"/>
              <a:t>you don't </a:t>
            </a:r>
            <a:r>
              <a:rPr lang="en-CA" dirty="0"/>
              <a:t>borrow more than you can afford to pay back, and shop around for the best rates.</a:t>
            </a:r>
          </a:p>
          <a:p>
            <a:r>
              <a:rPr lang="en-CA" dirty="0" smtClean="0"/>
              <a:t>Some </a:t>
            </a:r>
            <a:r>
              <a:rPr lang="en-CA" dirty="0"/>
              <a:t>debt is bad.</a:t>
            </a:r>
          </a:p>
          <a:p>
            <a:pPr marL="0" indent="0">
              <a:buNone/>
            </a:pPr>
            <a:r>
              <a:rPr lang="en-CA" dirty="0" smtClean="0"/>
              <a:t>Don't </a:t>
            </a:r>
            <a:r>
              <a:rPr lang="en-CA" dirty="0"/>
              <a:t>use a credit card to pay for things you consume quickly, </a:t>
            </a:r>
            <a:r>
              <a:rPr lang="en-CA" dirty="0" smtClean="0"/>
              <a:t>or if </a:t>
            </a:r>
            <a:r>
              <a:rPr lang="en-CA" dirty="0"/>
              <a:t>you can't afford to pay off your monthly bill in full in a month or </a:t>
            </a:r>
            <a:r>
              <a:rPr lang="en-CA" dirty="0" smtClean="0"/>
              <a:t>two. </a:t>
            </a:r>
            <a:endParaRPr lang="en-CA" dirty="0"/>
          </a:p>
          <a:p>
            <a:r>
              <a:rPr lang="en-CA" dirty="0" smtClean="0"/>
              <a:t>Get </a:t>
            </a:r>
            <a:r>
              <a:rPr lang="en-CA" dirty="0"/>
              <a:t>a handle on your spending.</a:t>
            </a:r>
          </a:p>
          <a:p>
            <a:pPr marL="0" indent="0">
              <a:buNone/>
            </a:pPr>
            <a:r>
              <a:rPr lang="en-CA" dirty="0" smtClean="0"/>
              <a:t>Write </a:t>
            </a:r>
            <a:r>
              <a:rPr lang="en-CA" dirty="0"/>
              <a:t>down everything you spend for a month, cut back on things you don't need, and start saving the money left </a:t>
            </a:r>
            <a:r>
              <a:rPr lang="en-CA" dirty="0" smtClean="0"/>
              <a:t>over.</a:t>
            </a:r>
            <a:endParaRPr lang="en-C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476672"/>
            <a:ext cx="1319876" cy="1782713"/>
          </a:xfrm>
          <a:prstGeom prst="rect">
            <a:avLst/>
          </a:prstGeom>
          <a:noFill/>
          <a:ln w="254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1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Controlling your Debt </a:t>
            </a:r>
          </a:p>
        </p:txBody>
      </p:sp>
      <p:sp>
        <p:nvSpPr>
          <p:cNvPr id="3" name="Content Placeholder 2"/>
          <p:cNvSpPr>
            <a:spLocks noGrp="1"/>
          </p:cNvSpPr>
          <p:nvPr>
            <p:ph idx="1"/>
          </p:nvPr>
        </p:nvSpPr>
        <p:spPr>
          <a:xfrm>
            <a:off x="827584" y="1340768"/>
            <a:ext cx="7543800" cy="3886200"/>
          </a:xfrm>
        </p:spPr>
        <p:txBody>
          <a:bodyPr>
            <a:normAutofit fontScale="62500" lnSpcReduction="20000"/>
          </a:bodyPr>
          <a:lstStyle/>
          <a:p>
            <a:r>
              <a:rPr lang="en-CA" dirty="0" smtClean="0"/>
              <a:t>Pay </a:t>
            </a:r>
            <a:r>
              <a:rPr lang="en-CA" dirty="0"/>
              <a:t>off your highest-rate debts first.</a:t>
            </a:r>
          </a:p>
          <a:p>
            <a:pPr marL="0" indent="0">
              <a:buNone/>
            </a:pPr>
            <a:r>
              <a:rPr lang="en-CA" dirty="0"/>
              <a:t>The key to getting out of debt efficiently is first to pay down the balances of loans or credit cards that charge the most interest while paying at least the minimum due on all your other debt. </a:t>
            </a:r>
            <a:endParaRPr lang="en-CA" dirty="0" smtClean="0"/>
          </a:p>
          <a:p>
            <a:r>
              <a:rPr lang="en-CA" dirty="0" smtClean="0"/>
              <a:t>Don't </a:t>
            </a:r>
            <a:r>
              <a:rPr lang="en-CA" dirty="0"/>
              <a:t>fall into the minimum trap.</a:t>
            </a:r>
          </a:p>
          <a:p>
            <a:pPr marL="0" indent="0">
              <a:buNone/>
            </a:pPr>
            <a:r>
              <a:rPr lang="en-CA" dirty="0"/>
              <a:t>If you just pay the minimum due on credit-card bills, you'll barely cover the interest you </a:t>
            </a:r>
            <a:r>
              <a:rPr lang="en-CA" dirty="0" smtClean="0"/>
              <a:t>owe. </a:t>
            </a:r>
            <a:r>
              <a:rPr lang="en-CA" dirty="0"/>
              <a:t>It will take you years to pay off your balance, and potentially you'll end up spending thousands of dollars more than the original amount you charged.</a:t>
            </a:r>
          </a:p>
          <a:p>
            <a:r>
              <a:rPr lang="en-CA" dirty="0" smtClean="0"/>
              <a:t>Watch </a:t>
            </a:r>
            <a:r>
              <a:rPr lang="en-CA" dirty="0"/>
              <a:t>where you borrow.</a:t>
            </a:r>
          </a:p>
          <a:p>
            <a:pPr marL="0" indent="0">
              <a:buNone/>
            </a:pPr>
            <a:r>
              <a:rPr lang="en-CA" dirty="0"/>
              <a:t>It may be convenient to borrow against your home </a:t>
            </a:r>
            <a:r>
              <a:rPr lang="en-CA" dirty="0" smtClean="0"/>
              <a:t>but </a:t>
            </a:r>
            <a:r>
              <a:rPr lang="en-CA" dirty="0"/>
              <a:t>it can be dangerous. You could lose your </a:t>
            </a:r>
            <a:r>
              <a:rPr lang="en-CA" dirty="0" smtClean="0"/>
              <a:t/>
            </a:r>
            <a:br>
              <a:rPr lang="en-CA" dirty="0" smtClean="0"/>
            </a:br>
            <a:r>
              <a:rPr lang="en-CA" dirty="0" smtClean="0"/>
              <a:t>home.</a:t>
            </a:r>
            <a:endParaRPr lang="en-CA" dirty="0"/>
          </a:p>
          <a:p>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5013176"/>
            <a:ext cx="3744416" cy="1400321"/>
          </a:xfrm>
          <a:prstGeom prst="rect">
            <a:avLst/>
          </a:prstGeom>
          <a:noFill/>
          <a:ln w="254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60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Controlling your Debt </a:t>
            </a:r>
          </a:p>
        </p:txBody>
      </p:sp>
      <p:sp>
        <p:nvSpPr>
          <p:cNvPr id="3" name="Content Placeholder 2"/>
          <p:cNvSpPr>
            <a:spLocks noGrp="1"/>
          </p:cNvSpPr>
          <p:nvPr>
            <p:ph idx="1"/>
          </p:nvPr>
        </p:nvSpPr>
        <p:spPr/>
        <p:txBody>
          <a:bodyPr>
            <a:normAutofit fontScale="77500" lnSpcReduction="20000"/>
          </a:bodyPr>
          <a:lstStyle/>
          <a:p>
            <a:r>
              <a:rPr lang="en-CA" dirty="0" smtClean="0"/>
              <a:t>Expect </a:t>
            </a:r>
            <a:r>
              <a:rPr lang="en-CA" dirty="0"/>
              <a:t>the unexpected.</a:t>
            </a:r>
          </a:p>
          <a:p>
            <a:pPr marL="0" indent="0">
              <a:buNone/>
            </a:pPr>
            <a:r>
              <a:rPr lang="en-CA" dirty="0"/>
              <a:t>Build a cash cushion worth three months to six months of living expenses in case of an emergency. </a:t>
            </a:r>
          </a:p>
          <a:p>
            <a:r>
              <a:rPr lang="en-CA" dirty="0" smtClean="0"/>
              <a:t>Don't </a:t>
            </a:r>
            <a:r>
              <a:rPr lang="en-CA" dirty="0"/>
              <a:t>be so quick to pay down your mortgage.</a:t>
            </a:r>
          </a:p>
          <a:p>
            <a:pPr marL="0" indent="0">
              <a:buNone/>
            </a:pPr>
            <a:r>
              <a:rPr lang="en-CA" dirty="0"/>
              <a:t>Don't pour all your cash into paying off a mortgage if you have other debt. Mortgages tend to have lower interest rates than other </a:t>
            </a:r>
            <a:r>
              <a:rPr lang="en-CA" dirty="0" smtClean="0"/>
              <a:t>debts.</a:t>
            </a:r>
            <a:endParaRPr lang="en-CA" dirty="0"/>
          </a:p>
          <a:p>
            <a:r>
              <a:rPr lang="en-CA" dirty="0" smtClean="0"/>
              <a:t>Get </a:t>
            </a:r>
            <a:r>
              <a:rPr lang="en-CA" dirty="0"/>
              <a:t>help as soon as you need it.</a:t>
            </a:r>
          </a:p>
          <a:p>
            <a:pPr marL="0" indent="0">
              <a:buNone/>
            </a:pPr>
            <a:r>
              <a:rPr lang="en-CA" dirty="0"/>
              <a:t>If you have more debt than you can manage, </a:t>
            </a:r>
            <a:r>
              <a:rPr lang="en-CA" dirty="0" smtClean="0"/>
              <a:t/>
            </a:r>
            <a:br>
              <a:rPr lang="en-CA" dirty="0" smtClean="0"/>
            </a:br>
            <a:r>
              <a:rPr lang="en-CA" dirty="0" smtClean="0"/>
              <a:t>get </a:t>
            </a:r>
            <a:r>
              <a:rPr lang="en-CA" dirty="0"/>
              <a:t>help before your debt breaks your back. </a:t>
            </a:r>
            <a:r>
              <a:rPr lang="en-CA" dirty="0" smtClean="0"/>
              <a:t/>
            </a:r>
            <a:br>
              <a:rPr lang="en-CA" dirty="0" smtClean="0"/>
            </a:br>
            <a:r>
              <a:rPr lang="en-CA" dirty="0" smtClean="0"/>
              <a:t>There </a:t>
            </a:r>
            <a:r>
              <a:rPr lang="en-CA" dirty="0"/>
              <a:t>are reputable debt counseling </a:t>
            </a:r>
            <a:r>
              <a:rPr lang="en-CA" dirty="0" smtClean="0"/>
              <a:t>agencies</a:t>
            </a:r>
            <a:br>
              <a:rPr lang="en-CA" dirty="0" smtClean="0"/>
            </a:br>
            <a:r>
              <a:rPr lang="en-CA" dirty="0" smtClean="0"/>
              <a:t>that </a:t>
            </a:r>
            <a:r>
              <a:rPr lang="en-CA" dirty="0"/>
              <a:t>may be able to consolidate your debt </a:t>
            </a:r>
            <a:r>
              <a:rPr lang="en-CA" dirty="0" smtClean="0"/>
              <a:t/>
            </a:r>
            <a:br>
              <a:rPr lang="en-CA" dirty="0" smtClean="0"/>
            </a:br>
            <a:r>
              <a:rPr lang="en-CA" dirty="0" smtClean="0"/>
              <a:t>and </a:t>
            </a:r>
            <a:r>
              <a:rPr lang="en-CA" dirty="0"/>
              <a:t>assist </a:t>
            </a:r>
            <a:r>
              <a:rPr lang="en-CA" dirty="0" smtClean="0"/>
              <a:t>you.</a:t>
            </a:r>
            <a:endParaRPr lang="en-CA" dirty="0"/>
          </a:p>
          <a:p>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365104"/>
            <a:ext cx="1961617" cy="1552947"/>
          </a:xfrm>
          <a:prstGeom prst="rect">
            <a:avLst/>
          </a:prstGeom>
          <a:noFill/>
          <a:ln w="254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857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rot="2455972">
            <a:off x="6262778" y="4301623"/>
            <a:ext cx="1829538" cy="1887488"/>
          </a:xfrm>
          <a:prstGeom prst="rect">
            <a:avLst/>
          </a:prstGeom>
        </p:spPr>
      </p:pic>
      <p:pic>
        <p:nvPicPr>
          <p:cNvPr id="5" name="Picture 4"/>
          <p:cNvPicPr>
            <a:picLocks noChangeAspect="1"/>
          </p:cNvPicPr>
          <p:nvPr/>
        </p:nvPicPr>
        <p:blipFill>
          <a:blip r:embed="rId2"/>
          <a:stretch>
            <a:fillRect/>
          </a:stretch>
        </p:blipFill>
        <p:spPr>
          <a:xfrm>
            <a:off x="3923928" y="4653136"/>
            <a:ext cx="1829538" cy="1887488"/>
          </a:xfrm>
          <a:prstGeom prst="rect">
            <a:avLst/>
          </a:prstGeom>
        </p:spPr>
      </p:pic>
      <p:sp>
        <p:nvSpPr>
          <p:cNvPr id="2" name="Title 1"/>
          <p:cNvSpPr>
            <a:spLocks noGrp="1"/>
          </p:cNvSpPr>
          <p:nvPr>
            <p:ph type="title"/>
          </p:nvPr>
        </p:nvSpPr>
        <p:spPr/>
        <p:txBody>
          <a:bodyPr/>
          <a:lstStyle/>
          <a:p>
            <a:r>
              <a:rPr lang="en-US" dirty="0" smtClean="0"/>
              <a:t>The 4 C’s of Credit</a:t>
            </a:r>
            <a:endParaRPr lang="en-US" dirty="0"/>
          </a:p>
        </p:txBody>
      </p:sp>
      <p:sp>
        <p:nvSpPr>
          <p:cNvPr id="3" name="Content Placeholder 2"/>
          <p:cNvSpPr>
            <a:spLocks noGrp="1"/>
          </p:cNvSpPr>
          <p:nvPr>
            <p:ph idx="1"/>
          </p:nvPr>
        </p:nvSpPr>
        <p:spPr/>
        <p:txBody>
          <a:bodyPr/>
          <a:lstStyle/>
          <a:p>
            <a:r>
              <a:rPr lang="en-US" dirty="0" smtClean="0"/>
              <a:t>Character – Reputation and history</a:t>
            </a:r>
          </a:p>
          <a:p>
            <a:r>
              <a:rPr lang="en-US" dirty="0" smtClean="0"/>
              <a:t>Capital – net worth</a:t>
            </a:r>
          </a:p>
          <a:p>
            <a:r>
              <a:rPr lang="en-US" dirty="0" smtClean="0"/>
              <a:t>Capacity- ability to repay credit (income v. expenses)</a:t>
            </a:r>
          </a:p>
          <a:p>
            <a:r>
              <a:rPr lang="en-US" dirty="0" smtClean="0"/>
              <a:t>Collateral- what can be used to secure the loan?</a:t>
            </a:r>
            <a:endParaRPr lang="en-US" dirty="0"/>
          </a:p>
        </p:txBody>
      </p:sp>
      <p:pic>
        <p:nvPicPr>
          <p:cNvPr id="6" name="Picture 5"/>
          <p:cNvPicPr>
            <a:picLocks noChangeAspect="1"/>
          </p:cNvPicPr>
          <p:nvPr/>
        </p:nvPicPr>
        <p:blipFill>
          <a:blip r:embed="rId2"/>
          <a:stretch>
            <a:fillRect/>
          </a:stretch>
        </p:blipFill>
        <p:spPr>
          <a:xfrm rot="19780663">
            <a:off x="1466937" y="4637783"/>
            <a:ext cx="1829538" cy="1887488"/>
          </a:xfrm>
          <a:prstGeom prst="rect">
            <a:avLst/>
          </a:prstGeom>
        </p:spPr>
      </p:pic>
      <p:pic>
        <p:nvPicPr>
          <p:cNvPr id="7" name="Picture 6"/>
          <p:cNvPicPr>
            <a:picLocks noChangeAspect="1"/>
          </p:cNvPicPr>
          <p:nvPr/>
        </p:nvPicPr>
        <p:blipFill>
          <a:blip r:embed="rId2"/>
          <a:stretch>
            <a:fillRect/>
          </a:stretch>
        </p:blipFill>
        <p:spPr>
          <a:xfrm>
            <a:off x="6876256" y="476672"/>
            <a:ext cx="1829538" cy="1887488"/>
          </a:xfrm>
          <a:prstGeom prst="rect">
            <a:avLst/>
          </a:prstGeom>
        </p:spPr>
      </p:pic>
    </p:spTree>
    <p:extLst>
      <p:ext uri="{BB962C8B-B14F-4D97-AF65-F5344CB8AC3E}">
        <p14:creationId xmlns:p14="http://schemas.microsoft.com/office/powerpoint/2010/main" val="133828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772400" cy="1470025"/>
          </a:xfrm>
        </p:spPr>
        <p:txBody>
          <a:bodyPr/>
          <a:lstStyle/>
          <a:p>
            <a:r>
              <a:rPr lang="en-CA" dirty="0" smtClean="0"/>
              <a:t>The Guarantees of Life</a:t>
            </a:r>
            <a:endParaRPr lang="en-CA" dirty="0"/>
          </a:p>
        </p:txBody>
      </p:sp>
      <p:sp>
        <p:nvSpPr>
          <p:cNvPr id="3" name="Subtitle 2"/>
          <p:cNvSpPr>
            <a:spLocks noGrp="1"/>
          </p:cNvSpPr>
          <p:nvPr>
            <p:ph type="subTitle" idx="1"/>
          </p:nvPr>
        </p:nvSpPr>
        <p:spPr>
          <a:xfrm>
            <a:off x="107504" y="1700808"/>
            <a:ext cx="6400800" cy="1752600"/>
          </a:xfrm>
        </p:spPr>
        <p:txBody>
          <a:bodyPr/>
          <a:lstStyle/>
          <a:p>
            <a:r>
              <a:rPr lang="en-CA" dirty="0" smtClean="0"/>
              <a:t>Taxes</a:t>
            </a:r>
            <a:endParaRPr lang="en-CA" dirty="0"/>
          </a:p>
        </p:txBody>
      </p:sp>
      <p:pic>
        <p:nvPicPr>
          <p:cNvPr id="1026" name="Picture 2" descr="http://t1.gstatic.com/images?q=tbn:ANd9GcQUSjrJdQszJzVNdOnLp_9T7HP6VlYJkq7bbREAGJJCLLKnXQV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6337498" cy="54732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1877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08104" y="4509120"/>
            <a:ext cx="2921636" cy="1944216"/>
          </a:xfrm>
          <a:prstGeom prst="rect">
            <a:avLst/>
          </a:prstGeom>
        </p:spPr>
      </p:pic>
      <p:sp>
        <p:nvSpPr>
          <p:cNvPr id="2" name="Title 1"/>
          <p:cNvSpPr>
            <a:spLocks noGrp="1"/>
          </p:cNvSpPr>
          <p:nvPr>
            <p:ph type="title"/>
          </p:nvPr>
        </p:nvSpPr>
        <p:spPr/>
        <p:txBody>
          <a:bodyPr/>
          <a:lstStyle/>
          <a:p>
            <a:r>
              <a:rPr lang="en-US" dirty="0" smtClean="0"/>
              <a:t>Credit Bureau and Credit Rating</a:t>
            </a:r>
            <a:endParaRPr lang="en-US" dirty="0"/>
          </a:p>
        </p:txBody>
      </p:sp>
      <p:sp>
        <p:nvSpPr>
          <p:cNvPr id="3" name="Content Placeholder 2"/>
          <p:cNvSpPr>
            <a:spLocks noGrp="1"/>
          </p:cNvSpPr>
          <p:nvPr>
            <p:ph idx="1"/>
          </p:nvPr>
        </p:nvSpPr>
        <p:spPr/>
        <p:txBody>
          <a:bodyPr/>
          <a:lstStyle/>
          <a:p>
            <a:r>
              <a:rPr lang="en-US" dirty="0"/>
              <a:t>Credit report: </a:t>
            </a:r>
            <a:r>
              <a:rPr lang="en-US" dirty="0" smtClean="0"/>
              <a:t>a </a:t>
            </a:r>
            <a:r>
              <a:rPr lang="en-US" dirty="0"/>
              <a:t>detailed report of your credit history and is kept by at least one of Canada's credit-reporting </a:t>
            </a:r>
            <a:r>
              <a:rPr lang="en-US" dirty="0" smtClean="0"/>
              <a:t>agencies</a:t>
            </a:r>
          </a:p>
          <a:p>
            <a:pPr lvl="1"/>
            <a:r>
              <a:rPr lang="en-US" dirty="0" smtClean="0"/>
              <a:t>You can request this for free</a:t>
            </a:r>
          </a:p>
          <a:p>
            <a:r>
              <a:rPr lang="en-US" dirty="0"/>
              <a:t>Credit score: </a:t>
            </a:r>
            <a:r>
              <a:rPr lang="en-US" dirty="0" smtClean="0"/>
              <a:t>an </a:t>
            </a:r>
            <a:r>
              <a:rPr lang="en-US" dirty="0"/>
              <a:t>up-to-date rating of your financial health. It shows lenders the level of risk if they lend you money.</a:t>
            </a:r>
          </a:p>
        </p:txBody>
      </p:sp>
    </p:spTree>
    <p:extLst>
      <p:ext uri="{BB962C8B-B14F-4D97-AF65-F5344CB8AC3E}">
        <p14:creationId xmlns:p14="http://schemas.microsoft.com/office/powerpoint/2010/main" val="1908693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00192" y="764704"/>
            <a:ext cx="2097554" cy="2088232"/>
          </a:xfrm>
          <a:prstGeom prst="rect">
            <a:avLst/>
          </a:prstGeom>
        </p:spPr>
      </p:pic>
      <p:sp>
        <p:nvSpPr>
          <p:cNvPr id="2" name="Title 1"/>
          <p:cNvSpPr>
            <a:spLocks noGrp="1"/>
          </p:cNvSpPr>
          <p:nvPr>
            <p:ph type="title"/>
          </p:nvPr>
        </p:nvSpPr>
        <p:spPr>
          <a:xfrm>
            <a:off x="539552" y="-90264"/>
            <a:ext cx="8229600" cy="1143000"/>
          </a:xfrm>
        </p:spPr>
        <p:txBody>
          <a:bodyPr/>
          <a:lstStyle/>
          <a:p>
            <a:r>
              <a:rPr lang="en-US" dirty="0" smtClean="0"/>
              <a:t>How to improve credit score</a:t>
            </a:r>
            <a:endParaRPr lang="en-US" dirty="0"/>
          </a:p>
        </p:txBody>
      </p:sp>
      <p:sp>
        <p:nvSpPr>
          <p:cNvPr id="3" name="Content Placeholder 2"/>
          <p:cNvSpPr>
            <a:spLocks noGrp="1"/>
          </p:cNvSpPr>
          <p:nvPr>
            <p:ph idx="1"/>
          </p:nvPr>
        </p:nvSpPr>
        <p:spPr/>
        <p:txBody>
          <a:bodyPr/>
          <a:lstStyle/>
          <a:p>
            <a:r>
              <a:rPr lang="en-US" dirty="0" smtClean="0"/>
              <a:t>Always pay your bills on time</a:t>
            </a:r>
          </a:p>
          <a:p>
            <a:r>
              <a:rPr lang="en-US" dirty="0" smtClean="0"/>
              <a:t>Pay in full by the due date</a:t>
            </a:r>
          </a:p>
          <a:p>
            <a:r>
              <a:rPr lang="en-US" dirty="0" smtClean="0"/>
              <a:t>Try to pay debts as quickly as possible</a:t>
            </a:r>
          </a:p>
          <a:p>
            <a:r>
              <a:rPr lang="en-US" dirty="0" smtClean="0"/>
              <a:t>Don’t go over your credit card limit</a:t>
            </a:r>
          </a:p>
          <a:p>
            <a:r>
              <a:rPr lang="en-US" dirty="0" smtClean="0"/>
              <a:t>Reduce the number of credit applications you make</a:t>
            </a:r>
          </a:p>
          <a:p>
            <a:r>
              <a:rPr lang="en-US" dirty="0" smtClean="0"/>
              <a:t>Make sure you have a credit history</a:t>
            </a:r>
            <a:endParaRPr lang="en-US" dirty="0"/>
          </a:p>
        </p:txBody>
      </p:sp>
    </p:spTree>
    <p:extLst>
      <p:ext uri="{BB962C8B-B14F-4D97-AF65-F5344CB8AC3E}">
        <p14:creationId xmlns:p14="http://schemas.microsoft.com/office/powerpoint/2010/main" val="379376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Credit Cards </a:t>
            </a:r>
            <a:endParaRPr lang="en-CA" dirty="0"/>
          </a:p>
        </p:txBody>
      </p:sp>
      <p:sp>
        <p:nvSpPr>
          <p:cNvPr id="3" name="Content Placeholder 2"/>
          <p:cNvSpPr>
            <a:spLocks noGrp="1"/>
          </p:cNvSpPr>
          <p:nvPr>
            <p:ph idx="1"/>
          </p:nvPr>
        </p:nvSpPr>
        <p:spPr>
          <a:xfrm>
            <a:off x="467544" y="1196753"/>
            <a:ext cx="8136904" cy="3600400"/>
          </a:xfrm>
        </p:spPr>
        <p:txBody>
          <a:bodyPr>
            <a:normAutofit fontScale="77500" lnSpcReduction="20000"/>
          </a:bodyPr>
          <a:lstStyle/>
          <a:p>
            <a:r>
              <a:rPr lang="en-CA" dirty="0"/>
              <a:t>Used wisely, a credit card can be a very convenient way to shop. As a bonus, it allows you to make purchases with nearly a month to pay for them before finance charges kick in.</a:t>
            </a:r>
          </a:p>
          <a:p>
            <a:r>
              <a:rPr lang="en-CA" dirty="0"/>
              <a:t>But buyers beware. Those little plastic cards can get you into trouble. It's easy to overspend. Minimum payments are low. The debt can creep up on you slowly.</a:t>
            </a:r>
          </a:p>
          <a:p>
            <a:r>
              <a:rPr lang="en-CA" dirty="0" smtClean="0"/>
              <a:t>So </a:t>
            </a:r>
            <a:r>
              <a:rPr lang="en-CA" dirty="0"/>
              <a:t>before you put another piece of plastic in your wallet, make sure you know what you’re really signing up for - and, what it's really going to cost you</a:t>
            </a:r>
            <a:r>
              <a:rPr lang="en-CA" dirty="0" smtClean="0"/>
              <a:t>. </a:t>
            </a:r>
            <a:endParaRPr lang="en-CA" dirty="0"/>
          </a:p>
          <a:p>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581128"/>
            <a:ext cx="2736304" cy="1828084"/>
          </a:xfrm>
          <a:prstGeom prst="rect">
            <a:avLst/>
          </a:prstGeom>
          <a:noFill/>
          <a:ln w="254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497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Credit Cards</a:t>
            </a:r>
            <a:endParaRPr lang="en-CA" dirty="0"/>
          </a:p>
        </p:txBody>
      </p:sp>
      <p:sp>
        <p:nvSpPr>
          <p:cNvPr id="3" name="Content Placeholder 2"/>
          <p:cNvSpPr>
            <a:spLocks noGrp="1"/>
          </p:cNvSpPr>
          <p:nvPr>
            <p:ph idx="1"/>
          </p:nvPr>
        </p:nvSpPr>
        <p:spPr>
          <a:xfrm>
            <a:off x="467544" y="1196752"/>
            <a:ext cx="8229600" cy="4525963"/>
          </a:xfrm>
        </p:spPr>
        <p:txBody>
          <a:bodyPr>
            <a:normAutofit fontScale="77500" lnSpcReduction="20000"/>
          </a:bodyPr>
          <a:lstStyle/>
          <a:p>
            <a:pPr marL="0" indent="0">
              <a:buNone/>
            </a:pPr>
            <a:r>
              <a:rPr lang="en-CA" b="1" dirty="0"/>
              <a:t>Here are </a:t>
            </a:r>
            <a:r>
              <a:rPr lang="en-CA" b="1" dirty="0" smtClean="0"/>
              <a:t>some of the top </a:t>
            </a:r>
            <a:r>
              <a:rPr lang="en-CA" b="1" dirty="0"/>
              <a:t>things you need to know about your card:</a:t>
            </a:r>
          </a:p>
          <a:p>
            <a:r>
              <a:rPr lang="en-CA" b="1" dirty="0"/>
              <a:t>Annual fee.</a:t>
            </a:r>
            <a:r>
              <a:rPr lang="en-CA" dirty="0"/>
              <a:t> Some cards come with a flat, yearly charge that's like a membership fee. Others have no yearly fee</a:t>
            </a:r>
            <a:r>
              <a:rPr lang="en-CA" dirty="0" smtClean="0"/>
              <a:t>.</a:t>
            </a:r>
          </a:p>
          <a:p>
            <a:r>
              <a:rPr lang="en-CA" b="1" dirty="0"/>
              <a:t>Balance due.</a:t>
            </a:r>
            <a:r>
              <a:rPr lang="en-CA" dirty="0"/>
              <a:t> This is the amount you must pay each month on time to avoid interest </a:t>
            </a:r>
            <a:r>
              <a:rPr lang="en-CA" dirty="0" smtClean="0"/>
              <a:t>charges. It </a:t>
            </a:r>
            <a:r>
              <a:rPr lang="en-CA" dirty="0"/>
              <a:t>can include any unpaid balance you owe from a previous bill, as well as any new charges, interest, late fees or annual fees. </a:t>
            </a:r>
            <a:endParaRPr lang="en-CA" dirty="0" smtClean="0"/>
          </a:p>
          <a:p>
            <a:r>
              <a:rPr lang="en-CA" b="1" dirty="0" smtClean="0"/>
              <a:t>Credit </a:t>
            </a:r>
            <a:r>
              <a:rPr lang="en-CA" b="1" dirty="0"/>
              <a:t>limit.</a:t>
            </a:r>
            <a:r>
              <a:rPr lang="en-CA" dirty="0"/>
              <a:t> This is the amount you can borrow using your card. The lender cannot change this limit without letting you know.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725144"/>
            <a:ext cx="1947054" cy="1693937"/>
          </a:xfrm>
          <a:prstGeom prst="rect">
            <a:avLst/>
          </a:prstGeom>
          <a:noFill/>
          <a:ln w="254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947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Credit Cards</a:t>
            </a:r>
            <a:endParaRPr lang="en-CA" dirty="0"/>
          </a:p>
        </p:txBody>
      </p:sp>
      <p:sp>
        <p:nvSpPr>
          <p:cNvPr id="3" name="Content Placeholder 2"/>
          <p:cNvSpPr>
            <a:spLocks noGrp="1"/>
          </p:cNvSpPr>
          <p:nvPr>
            <p:ph idx="1"/>
          </p:nvPr>
        </p:nvSpPr>
        <p:spPr>
          <a:xfrm>
            <a:off x="467544" y="1196752"/>
            <a:ext cx="8229600" cy="4525963"/>
          </a:xfrm>
        </p:spPr>
        <p:txBody>
          <a:bodyPr>
            <a:normAutofit fontScale="85000" lnSpcReduction="20000"/>
          </a:bodyPr>
          <a:lstStyle/>
          <a:p>
            <a:r>
              <a:rPr lang="en-CA" b="1" dirty="0"/>
              <a:t>Finance charges.</a:t>
            </a:r>
            <a:r>
              <a:rPr lang="en-CA" dirty="0"/>
              <a:t> If you don't pay off your balance due on time, these charges can include late fees plus interest. You will likely pay a higher rate of interest on any cash you borrow using your card and a lower rate on money you borrow for store purchases. </a:t>
            </a:r>
            <a:endParaRPr lang="en-CA" dirty="0" smtClean="0"/>
          </a:p>
          <a:p>
            <a:r>
              <a:rPr lang="en-CA" b="1" dirty="0"/>
              <a:t>Grace period.</a:t>
            </a:r>
            <a:r>
              <a:rPr lang="en-CA" dirty="0"/>
              <a:t> This is the time you have to pay off the balance you owe each month before you will have to pay interest. In most cases, the grace period starts on the billing date and ends a certain number of days </a:t>
            </a:r>
            <a:r>
              <a:rPr lang="en-CA" dirty="0" smtClean="0"/>
              <a:t>after. If </a:t>
            </a:r>
            <a:r>
              <a:rPr lang="en-CA" dirty="0"/>
              <a:t>you pay off your balance in full each month, your card company must give you a grace period of at least </a:t>
            </a:r>
            <a:r>
              <a:rPr lang="en-CA" dirty="0" smtClean="0"/>
              <a:t>21days.</a:t>
            </a:r>
            <a:br>
              <a:rPr lang="en-CA" dirty="0" smtClean="0"/>
            </a:br>
            <a:endParaRPr lang="en-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013176"/>
            <a:ext cx="1751856" cy="1751856"/>
          </a:xfrm>
          <a:prstGeom prst="rect">
            <a:avLst/>
          </a:prstGeom>
          <a:noFill/>
          <a:ln w="254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4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Credit Cards </a:t>
            </a:r>
            <a:endParaRPr lang="en-CA" dirty="0"/>
          </a:p>
        </p:txBody>
      </p:sp>
      <p:sp>
        <p:nvSpPr>
          <p:cNvPr id="3" name="Content Placeholder 2"/>
          <p:cNvSpPr>
            <a:spLocks noGrp="1"/>
          </p:cNvSpPr>
          <p:nvPr>
            <p:ph idx="1"/>
          </p:nvPr>
        </p:nvSpPr>
        <p:spPr>
          <a:xfrm>
            <a:off x="467544" y="1268761"/>
            <a:ext cx="8136904" cy="3672408"/>
          </a:xfrm>
        </p:spPr>
        <p:txBody>
          <a:bodyPr>
            <a:normAutofit fontScale="92500" lnSpcReduction="20000"/>
          </a:bodyPr>
          <a:lstStyle/>
          <a:p>
            <a:r>
              <a:rPr lang="en-CA" b="1" dirty="0"/>
              <a:t>Annual percentage rate (APR).</a:t>
            </a:r>
            <a:r>
              <a:rPr lang="en-CA" dirty="0"/>
              <a:t> This is the yearly percentage rate of the finance charge. </a:t>
            </a:r>
            <a:endParaRPr lang="en-CA" dirty="0" smtClean="0"/>
          </a:p>
          <a:p>
            <a:r>
              <a:rPr lang="en-CA" b="1" dirty="0" smtClean="0"/>
              <a:t>Introductory </a:t>
            </a:r>
            <a:r>
              <a:rPr lang="en-CA" b="1" dirty="0"/>
              <a:t>rate.</a:t>
            </a:r>
            <a:r>
              <a:rPr lang="en-CA" dirty="0"/>
              <a:t> This is a special offer that gives you a temporary, lower APR. In most cases, the offer lasts for about six months. Then it goes up to the normal rate for your type of card. Your card company must tell you in advance when interest rates are going to increase - even if the information is part of your contract</a:t>
            </a:r>
            <a:r>
              <a:rPr lang="en-CA" dirty="0" smtClean="0"/>
              <a:t>. </a:t>
            </a:r>
            <a:endParaRPr lang="en-CA"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869160"/>
            <a:ext cx="2308243" cy="1636018"/>
          </a:xfrm>
          <a:prstGeom prst="rect">
            <a:avLst/>
          </a:prstGeom>
          <a:noFill/>
          <a:ln w="254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444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Credit Cards</a:t>
            </a:r>
            <a:endParaRPr lang="en-CA" dirty="0"/>
          </a:p>
        </p:txBody>
      </p:sp>
      <p:sp>
        <p:nvSpPr>
          <p:cNvPr id="3" name="Content Placeholder 2"/>
          <p:cNvSpPr>
            <a:spLocks noGrp="1"/>
          </p:cNvSpPr>
          <p:nvPr>
            <p:ph idx="1"/>
          </p:nvPr>
        </p:nvSpPr>
        <p:spPr>
          <a:xfrm>
            <a:off x="437844" y="1556792"/>
            <a:ext cx="8229600" cy="4525963"/>
          </a:xfrm>
        </p:spPr>
        <p:txBody>
          <a:bodyPr/>
          <a:lstStyle/>
          <a:p>
            <a:r>
              <a:rPr lang="en-CA" dirty="0" smtClean="0"/>
              <a:t>Get it on Credit </a:t>
            </a:r>
            <a:r>
              <a:rPr lang="en-CA" dirty="0" smtClean="0">
                <a:hlinkClick r:id="rId2"/>
              </a:rPr>
              <a:t>Video</a:t>
            </a:r>
            <a:endParaRPr lang="en-CA" dirty="0" smtClean="0"/>
          </a:p>
          <a:p>
            <a:r>
              <a:rPr lang="en-CA" dirty="0" smtClean="0"/>
              <a:t>Princess Video: </a:t>
            </a:r>
            <a:r>
              <a:rPr lang="en-CA" dirty="0" smtClean="0"/>
              <a:t/>
            </a:r>
            <a:br>
              <a:rPr lang="en-CA" dirty="0" smtClean="0"/>
            </a:br>
            <a:endParaRPr lang="en-CA"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446" y="3794721"/>
            <a:ext cx="3622493" cy="2220638"/>
          </a:xfrm>
          <a:prstGeom prst="rect">
            <a:avLst/>
          </a:prstGeom>
          <a:noFill/>
          <a:ln w="254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27584" y="2782669"/>
            <a:ext cx="4572000" cy="646331"/>
          </a:xfrm>
          <a:prstGeom prst="rect">
            <a:avLst/>
          </a:prstGeom>
        </p:spPr>
        <p:txBody>
          <a:bodyPr>
            <a:spAutoFit/>
          </a:bodyPr>
          <a:lstStyle/>
          <a:p>
            <a:r>
              <a:rPr lang="en-US" dirty="0">
                <a:hlinkClick r:id="rId4"/>
              </a:rPr>
              <a:t>http://</a:t>
            </a:r>
            <a:r>
              <a:rPr lang="en-US" dirty="0" err="1">
                <a:hlinkClick r:id="rId4"/>
              </a:rPr>
              <a:t>www.slice.ca</a:t>
            </a:r>
            <a:r>
              <a:rPr lang="en-US" dirty="0">
                <a:hlinkClick r:id="rId4"/>
              </a:rPr>
              <a:t>/princess/video/episode/princess-</a:t>
            </a:r>
            <a:r>
              <a:rPr lang="en-US" dirty="0" err="1">
                <a:hlinkClick r:id="rId4"/>
              </a:rPr>
              <a:t>katelyn</a:t>
            </a:r>
            <a:r>
              <a:rPr lang="en-US" dirty="0">
                <a:hlinkClick r:id="rId4"/>
              </a:rPr>
              <a:t>/</a:t>
            </a:r>
            <a:r>
              <a:rPr lang="en-US" dirty="0" err="1">
                <a:hlinkClick r:id="rId4"/>
              </a:rPr>
              <a:t>video.html?v</a:t>
            </a:r>
            <a:r>
              <a:rPr lang="en-US" dirty="0">
                <a:hlinkClick r:id="rId4"/>
              </a:rPr>
              <a:t>=64223811799</a:t>
            </a:r>
            <a:endParaRPr lang="en-US" dirty="0"/>
          </a:p>
        </p:txBody>
      </p:sp>
    </p:spTree>
    <p:extLst>
      <p:ext uri="{BB962C8B-B14F-4D97-AF65-F5344CB8AC3E}">
        <p14:creationId xmlns:p14="http://schemas.microsoft.com/office/powerpoint/2010/main" val="977493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Card</a:t>
            </a:r>
            <a:endParaRPr lang="en-CA" dirty="0"/>
          </a:p>
        </p:txBody>
      </p:sp>
      <p:sp>
        <p:nvSpPr>
          <p:cNvPr id="3" name="Content Placeholder 2"/>
          <p:cNvSpPr>
            <a:spLocks noGrp="1"/>
          </p:cNvSpPr>
          <p:nvPr>
            <p:ph idx="1"/>
          </p:nvPr>
        </p:nvSpPr>
        <p:spPr/>
        <p:txBody>
          <a:bodyPr>
            <a:normAutofit fontScale="92500" lnSpcReduction="10000"/>
          </a:bodyPr>
          <a:lstStyle/>
          <a:p>
            <a:r>
              <a:rPr lang="en-CA" b="1" dirty="0"/>
              <a:t>Learn about your options.</a:t>
            </a:r>
            <a:r>
              <a:rPr lang="en-CA" dirty="0"/>
              <a:t> Credit cards come in all shapes and sizes. </a:t>
            </a:r>
            <a:endParaRPr lang="en-CA" dirty="0" smtClean="0"/>
          </a:p>
          <a:p>
            <a:r>
              <a:rPr lang="en-CA" b="1" dirty="0" smtClean="0"/>
              <a:t>Ask </a:t>
            </a:r>
            <a:r>
              <a:rPr lang="en-CA" b="1" dirty="0"/>
              <a:t>yourself: how will I use this card?</a:t>
            </a:r>
            <a:r>
              <a:rPr lang="en-CA" dirty="0"/>
              <a:t> </a:t>
            </a:r>
            <a:r>
              <a:rPr lang="en-CA" dirty="0" smtClean="0"/>
              <a:t>For </a:t>
            </a:r>
            <a:r>
              <a:rPr lang="en-CA" dirty="0"/>
              <a:t>example, if you will pay off what you owe in full each month, you will not benefit as much from a lower interest rate. If you will carry forward a balance from month to month, then the opposite is true. </a:t>
            </a:r>
            <a:r>
              <a:rPr lang="en-CA" dirty="0" smtClean="0"/>
              <a:t/>
            </a:r>
            <a:br>
              <a:rPr lang="en-CA" dirty="0" smtClean="0"/>
            </a:br>
            <a:r>
              <a:rPr lang="en-CA" dirty="0"/>
              <a:t/>
            </a:r>
            <a:br>
              <a:rPr lang="en-CA" dirty="0"/>
            </a:b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973969121"/>
              </p:ext>
            </p:extLst>
          </p:nvPr>
        </p:nvGraphicFramePr>
        <p:xfrm>
          <a:off x="899592" y="5229200"/>
          <a:ext cx="7056784" cy="1352168"/>
        </p:xfrm>
        <a:graphic>
          <a:graphicData uri="http://schemas.openxmlformats.org/drawingml/2006/table">
            <a:tbl>
              <a:tblPr/>
              <a:tblGrid>
                <a:gridCol w="3456384"/>
                <a:gridCol w="3600400"/>
              </a:tblGrid>
              <a:tr h="676084">
                <a:tc>
                  <a:txBody>
                    <a:bodyPr/>
                    <a:lstStyle/>
                    <a:p>
                      <a:r>
                        <a:rPr lang="en-CA" dirty="0"/>
                        <a:t>I will pay off my balance in full, most of the time.</a:t>
                      </a:r>
                    </a:p>
                  </a:txBody>
                  <a:tcPr anchor="ctr">
                    <a:lnL>
                      <a:noFill/>
                    </a:lnL>
                    <a:lnR>
                      <a:noFill/>
                    </a:lnR>
                    <a:lnT>
                      <a:noFill/>
                    </a:lnT>
                    <a:lnB>
                      <a:noFill/>
                    </a:lnB>
                    <a:solidFill>
                      <a:srgbClr val="FFFFFF"/>
                    </a:solidFill>
                  </a:tcPr>
                </a:tc>
                <a:tc>
                  <a:txBody>
                    <a:bodyPr/>
                    <a:lstStyle/>
                    <a:p>
                      <a:r>
                        <a:rPr lang="en-CA" dirty="0"/>
                        <a:t>Reward cards, house cards or travel and entertainment cards</a:t>
                      </a:r>
                    </a:p>
                  </a:txBody>
                  <a:tcPr anchor="ctr">
                    <a:lnL>
                      <a:noFill/>
                    </a:lnL>
                    <a:lnR>
                      <a:noFill/>
                    </a:lnR>
                    <a:lnT>
                      <a:noFill/>
                    </a:lnT>
                    <a:lnB>
                      <a:noFill/>
                    </a:lnB>
                    <a:solidFill>
                      <a:srgbClr val="FFFFFF"/>
                    </a:solidFill>
                  </a:tcPr>
                </a:tc>
              </a:tr>
              <a:tr h="676084">
                <a:tc>
                  <a:txBody>
                    <a:bodyPr/>
                    <a:lstStyle/>
                    <a:p>
                      <a:r>
                        <a:rPr lang="en-CA" dirty="0"/>
                        <a:t>I will likely carry a balance from month to month.</a:t>
                      </a:r>
                    </a:p>
                  </a:txBody>
                  <a:tcPr anchor="ctr">
                    <a:lnL>
                      <a:noFill/>
                    </a:lnL>
                    <a:lnR>
                      <a:noFill/>
                    </a:lnR>
                    <a:lnT>
                      <a:noFill/>
                    </a:lnT>
                    <a:lnB>
                      <a:noFill/>
                    </a:lnB>
                    <a:solidFill>
                      <a:srgbClr val="FFFFFF"/>
                    </a:solidFill>
                  </a:tcPr>
                </a:tc>
                <a:tc>
                  <a:txBody>
                    <a:bodyPr/>
                    <a:lstStyle/>
                    <a:p>
                      <a:r>
                        <a:rPr lang="en-CA" dirty="0"/>
                        <a:t>A bank card with the lowest interest rate you can find.</a:t>
                      </a:r>
                    </a:p>
                  </a:txBody>
                  <a:tcPr anchor="ctr">
                    <a:lnL>
                      <a:noFill/>
                    </a:lnL>
                    <a:lnR>
                      <a:noFill/>
                    </a:lnR>
                    <a:lnT>
                      <a:noFill/>
                    </a:lnT>
                    <a:lnB>
                      <a:noFill/>
                    </a:lnB>
                    <a:solidFill>
                      <a:srgbClr val="FFFFFF"/>
                    </a:solidFill>
                  </a:tcPr>
                </a:tc>
              </a:tr>
            </a:tbl>
          </a:graphicData>
        </a:graphic>
      </p:graphicFrame>
      <p:pic>
        <p:nvPicPr>
          <p:cNvPr id="1027" name="Picture 3" descr="C:\Users\clangford\AppData\Local\Microsoft\Windows\Temporary Internet Files\Content.IE5\39YZYN8S\MP9004005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32656"/>
            <a:ext cx="1512168" cy="1209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60089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Card</a:t>
            </a:r>
            <a:endParaRPr lang="en-CA" dirty="0"/>
          </a:p>
        </p:txBody>
      </p:sp>
      <p:sp>
        <p:nvSpPr>
          <p:cNvPr id="3" name="Content Placeholder 2"/>
          <p:cNvSpPr>
            <a:spLocks noGrp="1"/>
          </p:cNvSpPr>
          <p:nvPr>
            <p:ph idx="1"/>
          </p:nvPr>
        </p:nvSpPr>
        <p:spPr>
          <a:xfrm>
            <a:off x="755576" y="1196752"/>
            <a:ext cx="7543800" cy="4183360"/>
          </a:xfrm>
        </p:spPr>
        <p:txBody>
          <a:bodyPr>
            <a:normAutofit fontScale="70000" lnSpcReduction="20000"/>
          </a:bodyPr>
          <a:lstStyle/>
          <a:p>
            <a:r>
              <a:rPr lang="en-CA" b="1" dirty="0"/>
              <a:t>How long is the grace period?</a:t>
            </a:r>
            <a:br>
              <a:rPr lang="en-CA" b="1" dirty="0"/>
            </a:br>
            <a:r>
              <a:rPr lang="en-CA" dirty="0" smtClean="0"/>
              <a:t>The </a:t>
            </a:r>
            <a:r>
              <a:rPr lang="en-CA" dirty="0"/>
              <a:t>grace period is the time you have to pay off the balance you owe each month before you will have to pay interest. </a:t>
            </a:r>
            <a:endParaRPr lang="en-CA" dirty="0" smtClean="0"/>
          </a:p>
          <a:p>
            <a:r>
              <a:rPr lang="en-CA" b="1" dirty="0" smtClean="0"/>
              <a:t>What's </a:t>
            </a:r>
            <a:r>
              <a:rPr lang="en-CA" b="1" dirty="0"/>
              <a:t>the annual percentage rate (APR)?</a:t>
            </a:r>
            <a:br>
              <a:rPr lang="en-CA" b="1" dirty="0"/>
            </a:br>
            <a:r>
              <a:rPr lang="en-CA" dirty="0" smtClean="0"/>
              <a:t>This </a:t>
            </a:r>
            <a:r>
              <a:rPr lang="en-CA" dirty="0"/>
              <a:t>is the interest rate you will pay on any unpaid balance after the grace period. The higher the APR, the more it will cost you to use the credit card. </a:t>
            </a:r>
            <a:endParaRPr lang="en-CA" dirty="0" smtClean="0"/>
          </a:p>
          <a:p>
            <a:r>
              <a:rPr lang="en-CA" b="1" dirty="0" smtClean="0"/>
              <a:t>What </a:t>
            </a:r>
            <a:r>
              <a:rPr lang="en-CA" b="1" dirty="0"/>
              <a:t>are the fees?</a:t>
            </a:r>
            <a:br>
              <a:rPr lang="en-CA" b="1" dirty="0"/>
            </a:br>
            <a:r>
              <a:rPr lang="en-CA" dirty="0" smtClean="0"/>
              <a:t>You </a:t>
            </a:r>
            <a:r>
              <a:rPr lang="en-CA" dirty="0"/>
              <a:t>should know the amount of any fees for </a:t>
            </a:r>
            <a:r>
              <a:rPr lang="en-CA" dirty="0" smtClean="0"/>
              <a:t/>
            </a:r>
            <a:br>
              <a:rPr lang="en-CA" dirty="0" smtClean="0"/>
            </a:br>
            <a:r>
              <a:rPr lang="en-CA" dirty="0" smtClean="0"/>
              <a:t>your </a:t>
            </a:r>
            <a:r>
              <a:rPr lang="en-CA" dirty="0"/>
              <a:t>card and when they apply. The most </a:t>
            </a:r>
            <a:r>
              <a:rPr lang="en-CA" dirty="0" smtClean="0"/>
              <a:t/>
            </a:r>
            <a:br>
              <a:rPr lang="en-CA" dirty="0" smtClean="0"/>
            </a:br>
            <a:r>
              <a:rPr lang="en-CA" dirty="0" smtClean="0"/>
              <a:t>common </a:t>
            </a:r>
            <a:r>
              <a:rPr lang="en-CA" dirty="0"/>
              <a:t>types of fees include: annual fee, late </a:t>
            </a:r>
            <a:r>
              <a:rPr lang="en-CA" dirty="0" smtClean="0"/>
              <a:t/>
            </a:r>
            <a:br>
              <a:rPr lang="en-CA" dirty="0" smtClean="0"/>
            </a:br>
            <a:r>
              <a:rPr lang="en-CA" dirty="0" smtClean="0"/>
              <a:t>fee </a:t>
            </a:r>
            <a:r>
              <a:rPr lang="en-CA" dirty="0"/>
              <a:t>(usually $15-$30) and over-the-limit fee </a:t>
            </a:r>
            <a:r>
              <a:rPr lang="en-CA" dirty="0" smtClean="0"/>
              <a:t/>
            </a:r>
            <a:br>
              <a:rPr lang="en-CA" dirty="0" smtClean="0"/>
            </a:br>
            <a:r>
              <a:rPr lang="en-CA" dirty="0" smtClean="0"/>
              <a:t>(</a:t>
            </a:r>
            <a:r>
              <a:rPr lang="en-CA" dirty="0"/>
              <a:t>around $20-$25). </a:t>
            </a:r>
          </a:p>
        </p:txBody>
      </p:sp>
      <p:pic>
        <p:nvPicPr>
          <p:cNvPr id="2050" name="Picture 2" descr="C:\Users\clangford\AppData\Local\Microsoft\Windows\Temporary Internet Files\Content.IE5\39YZYN8S\MP9004002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3284984"/>
            <a:ext cx="2198459" cy="27487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62863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Card</a:t>
            </a:r>
            <a:endParaRPr lang="en-CA" dirty="0"/>
          </a:p>
        </p:txBody>
      </p:sp>
      <p:sp>
        <p:nvSpPr>
          <p:cNvPr id="3" name="Content Placeholder 2"/>
          <p:cNvSpPr>
            <a:spLocks noGrp="1"/>
          </p:cNvSpPr>
          <p:nvPr>
            <p:ph idx="1"/>
          </p:nvPr>
        </p:nvSpPr>
        <p:spPr/>
        <p:txBody>
          <a:bodyPr/>
          <a:lstStyle/>
          <a:p>
            <a:r>
              <a:rPr lang="en-CA" b="1" dirty="0" smtClean="0"/>
              <a:t>Compare </a:t>
            </a:r>
            <a:r>
              <a:rPr lang="en-CA" b="1" dirty="0"/>
              <a:t>any extra features the card offers</a:t>
            </a:r>
            <a:r>
              <a:rPr lang="en-CA" b="1" dirty="0" smtClean="0"/>
              <a:t>.</a:t>
            </a:r>
            <a:r>
              <a:rPr lang="en-CA" dirty="0"/>
              <a:t> </a:t>
            </a:r>
            <a:r>
              <a:rPr lang="en-CA" dirty="0" smtClean="0"/>
              <a:t/>
            </a:r>
            <a:br>
              <a:rPr lang="en-CA" dirty="0" smtClean="0"/>
            </a:br>
            <a:r>
              <a:rPr lang="en-CA" dirty="0" smtClean="0"/>
              <a:t>These </a:t>
            </a:r>
            <a:r>
              <a:rPr lang="en-CA" dirty="0"/>
              <a:t>include loyalty points, cash back and more. Many cards also offer extras like insurance. </a:t>
            </a:r>
            <a:r>
              <a:rPr lang="en-CA" dirty="0" smtClean="0"/>
              <a:t/>
            </a:r>
            <a:br>
              <a:rPr lang="en-CA" dirty="0" smtClean="0"/>
            </a:br>
            <a:endParaRPr lang="en-CA" dirty="0"/>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284983"/>
            <a:ext cx="2657092" cy="1767665"/>
          </a:xfrm>
          <a:prstGeom prst="rect">
            <a:avLst/>
          </a:prstGeom>
          <a:noFill/>
          <a:ln w="254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270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taxes?</a:t>
            </a:r>
            <a:endParaRPr lang="en-CA" dirty="0"/>
          </a:p>
        </p:txBody>
      </p:sp>
      <p:sp>
        <p:nvSpPr>
          <p:cNvPr id="3" name="Content Placeholder 2"/>
          <p:cNvSpPr>
            <a:spLocks noGrp="1"/>
          </p:cNvSpPr>
          <p:nvPr>
            <p:ph idx="1"/>
          </p:nvPr>
        </p:nvSpPr>
        <p:spPr>
          <a:xfrm>
            <a:off x="457200" y="1981201"/>
            <a:ext cx="8229600" cy="1663824"/>
          </a:xfrm>
        </p:spPr>
        <p:txBody>
          <a:bodyPr>
            <a:normAutofit fontScale="77500" lnSpcReduction="20000"/>
          </a:bodyPr>
          <a:lstStyle/>
          <a:p>
            <a:r>
              <a:rPr lang="en-CA" dirty="0">
                <a:latin typeface="Palatino-Roman"/>
              </a:rPr>
              <a:t>Tax is a compulsory contribution levied on persons, property, or businesses for </a:t>
            </a:r>
            <a:r>
              <a:rPr lang="en-CA" dirty="0" smtClean="0">
                <a:latin typeface="Palatino-Roman"/>
              </a:rPr>
              <a:t>the support </a:t>
            </a:r>
            <a:r>
              <a:rPr lang="en-CA" dirty="0">
                <a:latin typeface="Palatino-Roman"/>
              </a:rPr>
              <a:t>of government for economic and social operations. In other words, it is money paid to </a:t>
            </a:r>
            <a:r>
              <a:rPr lang="en-CA" dirty="0" smtClean="0">
                <a:latin typeface="Palatino-Roman"/>
              </a:rPr>
              <a:t>a government </a:t>
            </a:r>
            <a:r>
              <a:rPr lang="en-CA" dirty="0">
                <a:latin typeface="Palatino-Roman"/>
              </a:rPr>
              <a:t>to fund its programs and services</a:t>
            </a:r>
            <a:r>
              <a:rPr lang="en-CA" dirty="0" smtClean="0">
                <a:latin typeface="Palatino-Roman"/>
              </a:rPr>
              <a:t>.</a:t>
            </a:r>
          </a:p>
          <a:p>
            <a:pPr marL="0" indent="0">
              <a:buNone/>
            </a:pPr>
            <a:endParaRPr lang="en-CA" dirty="0">
              <a:latin typeface="Palatino-Roman"/>
            </a:endParaRPr>
          </a:p>
        </p:txBody>
      </p:sp>
      <p:pic>
        <p:nvPicPr>
          <p:cNvPr id="2050" name="Picture 2" descr="http://t1.gstatic.com/images?q=tbn:ANd9GcRh3vSlueOcDft9Mz7059JHatASZ4BEor0_jtq146SebMhyIyqo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284984"/>
            <a:ext cx="2655658" cy="313969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9764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Bottom Line</a:t>
            </a:r>
            <a:endParaRPr lang="en-CA" dirty="0"/>
          </a:p>
        </p:txBody>
      </p:sp>
      <p:sp>
        <p:nvSpPr>
          <p:cNvPr id="3" name="Content Placeholder 2"/>
          <p:cNvSpPr>
            <a:spLocks noGrp="1"/>
          </p:cNvSpPr>
          <p:nvPr>
            <p:ph idx="1"/>
          </p:nvPr>
        </p:nvSpPr>
        <p:spPr>
          <a:xfrm>
            <a:off x="755576" y="1268760"/>
            <a:ext cx="7543800" cy="2887216"/>
          </a:xfrm>
        </p:spPr>
        <p:txBody>
          <a:bodyPr/>
          <a:lstStyle/>
          <a:p>
            <a:r>
              <a:rPr lang="en-CA" dirty="0" smtClean="0"/>
              <a:t>Do not buy things you can not afford to pay off this month!!!</a:t>
            </a:r>
          </a:p>
          <a:p>
            <a:r>
              <a:rPr lang="pt-BR" dirty="0" err="1">
                <a:hlinkClick r:id="rId2"/>
              </a:rPr>
              <a:t>https</a:t>
            </a:r>
            <a:r>
              <a:rPr lang="pt-BR" dirty="0">
                <a:hlinkClick r:id="rId2"/>
              </a:rPr>
              <a:t>://</a:t>
            </a:r>
            <a:r>
              <a:rPr lang="pt-BR" dirty="0" err="1">
                <a:hlinkClick r:id="rId2"/>
              </a:rPr>
              <a:t>vimeo.com</a:t>
            </a:r>
            <a:r>
              <a:rPr lang="pt-BR" dirty="0">
                <a:hlinkClick r:id="rId2"/>
              </a:rPr>
              <a:t>/41152287</a:t>
            </a:r>
            <a:endParaRPr lang="en-CA"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221088"/>
            <a:ext cx="3217812" cy="2135113"/>
          </a:xfrm>
          <a:prstGeom prst="rect">
            <a:avLst/>
          </a:prstGeom>
          <a:noFill/>
          <a:ln w="254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14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Who’s responsible for this!</a:t>
            </a:r>
            <a:endParaRPr lang="en-CA" dirty="0"/>
          </a:p>
        </p:txBody>
      </p:sp>
      <p:sp>
        <p:nvSpPr>
          <p:cNvPr id="3" name="Content Placeholder 2"/>
          <p:cNvSpPr>
            <a:spLocks noGrp="1"/>
          </p:cNvSpPr>
          <p:nvPr>
            <p:ph idx="1"/>
          </p:nvPr>
        </p:nvSpPr>
        <p:spPr>
          <a:xfrm>
            <a:off x="457200" y="1981200"/>
            <a:ext cx="4474840" cy="4144963"/>
          </a:xfrm>
        </p:spPr>
        <p:txBody>
          <a:bodyPr>
            <a:normAutofit fontScale="85000" lnSpcReduction="20000"/>
          </a:bodyPr>
          <a:lstStyle/>
          <a:p>
            <a:r>
              <a:rPr lang="en-CA" dirty="0" smtClean="0"/>
              <a:t>Canada uses a self-assessment system for tax collection.  That means that each individual is responsible for having their taxes paid according to the </a:t>
            </a:r>
            <a:r>
              <a:rPr lang="en-CA" i="1" dirty="0" smtClean="0"/>
              <a:t>Income Tax Act</a:t>
            </a:r>
            <a:r>
              <a:rPr lang="en-CA" dirty="0" smtClean="0"/>
              <a:t>.  It is up to you to calculate how much income tax you owe and what tax benefits you should be receiving.</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79" y="2132856"/>
            <a:ext cx="3673681" cy="2952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99422" y="2187174"/>
            <a:ext cx="1648842"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YOU!</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765636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Important Information</a:t>
            </a:r>
            <a:endParaRPr lang="en-CA" dirty="0"/>
          </a:p>
        </p:txBody>
      </p:sp>
      <p:sp>
        <p:nvSpPr>
          <p:cNvPr id="3" name="Content Placeholder 2"/>
          <p:cNvSpPr>
            <a:spLocks noGrp="1"/>
          </p:cNvSpPr>
          <p:nvPr>
            <p:ph idx="1"/>
          </p:nvPr>
        </p:nvSpPr>
        <p:spPr>
          <a:xfrm>
            <a:off x="467544" y="1196752"/>
            <a:ext cx="5472608" cy="5112568"/>
          </a:xfrm>
        </p:spPr>
        <p:txBody>
          <a:bodyPr>
            <a:normAutofit fontScale="62500" lnSpcReduction="20000"/>
          </a:bodyPr>
          <a:lstStyle/>
          <a:p>
            <a:r>
              <a:rPr lang="en-CA" dirty="0" smtClean="0"/>
              <a:t>Everyone’s tax return is different!  Don’t assume that just because your neighbour got a refund that you will get a refund.</a:t>
            </a:r>
          </a:p>
          <a:p>
            <a:r>
              <a:rPr lang="en-CA" dirty="0" smtClean="0"/>
              <a:t>Know your benefits and where to look for extra benefits!</a:t>
            </a:r>
          </a:p>
          <a:p>
            <a:pPr lvl="1"/>
            <a:r>
              <a:rPr lang="en-CA" dirty="0" smtClean="0"/>
              <a:t>There are lots of places where you can get extra tax credits that you may not have thought of. </a:t>
            </a:r>
          </a:p>
          <a:p>
            <a:pPr lvl="1"/>
            <a:r>
              <a:rPr lang="en-CA" dirty="0" smtClean="0"/>
              <a:t> For example, if you moved for work or school you can deduct certain expenses from your net income thus saving you money!</a:t>
            </a:r>
          </a:p>
          <a:p>
            <a:pPr lvl="1"/>
            <a:r>
              <a:rPr lang="en-CA" dirty="0" smtClean="0"/>
              <a:t>You can deduct the cost of a monthly public transit pass </a:t>
            </a:r>
            <a:r>
              <a:rPr lang="en-CA" dirty="0"/>
              <a:t/>
            </a:r>
            <a:br>
              <a:rPr lang="en-CA" dirty="0"/>
            </a:br>
            <a:r>
              <a:rPr lang="en-CA" dirty="0" smtClean="0"/>
              <a:t>from your net income!</a:t>
            </a:r>
          </a:p>
          <a:p>
            <a:pPr lvl="1"/>
            <a:r>
              <a:rPr lang="en-CA" dirty="0" smtClean="0"/>
              <a:t>You can claim up to a $500 benefit per child for any </a:t>
            </a:r>
            <a:br>
              <a:rPr lang="en-CA" dirty="0" smtClean="0"/>
            </a:br>
            <a:r>
              <a:rPr lang="en-CA" dirty="0" smtClean="0"/>
              <a:t>physical activity programs that you paid to register them </a:t>
            </a:r>
            <a:br>
              <a:rPr lang="en-CA" dirty="0" smtClean="0"/>
            </a:br>
            <a:r>
              <a:rPr lang="en-CA" dirty="0" smtClean="0"/>
              <a:t>in!</a:t>
            </a:r>
            <a:endParaRPr lang="en-CA" dirty="0"/>
          </a:p>
        </p:txBody>
      </p:sp>
      <p:pic>
        <p:nvPicPr>
          <p:cNvPr id="1026" name="Picture 2" descr="C:\Users\clangford\AppData\Local\Microsoft\Windows\Temporary Internet Files\Content.IE5\QLWIN44C\MP90038267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412776"/>
            <a:ext cx="2592288" cy="18516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28437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the Lower Middle or Middle Class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If you make $</a:t>
            </a:r>
            <a:r>
              <a:rPr lang="en-US" dirty="0" smtClean="0"/>
              <a:t>45, 916 </a:t>
            </a:r>
            <a:r>
              <a:rPr lang="en-US" dirty="0" smtClean="0"/>
              <a:t>or less, you must pay 15%</a:t>
            </a:r>
          </a:p>
          <a:p>
            <a:r>
              <a:rPr lang="en-US" dirty="0" smtClean="0"/>
              <a:t>Income x 0.15 = Taxes</a:t>
            </a:r>
          </a:p>
          <a:p>
            <a:r>
              <a:rPr lang="en-US" dirty="0" smtClean="0"/>
              <a:t>Taxes and divide it by 12= Taxes you pay per month</a:t>
            </a:r>
          </a:p>
          <a:p>
            <a:endParaRPr lang="en-US" dirty="0"/>
          </a:p>
          <a:p>
            <a:endParaRPr lang="en-US" dirty="0" smtClean="0"/>
          </a:p>
          <a:p>
            <a:r>
              <a:rPr lang="en-US" dirty="0" smtClean="0"/>
              <a:t>If you make between $</a:t>
            </a:r>
            <a:r>
              <a:rPr lang="en-US" dirty="0" smtClean="0"/>
              <a:t>45, 916 </a:t>
            </a:r>
            <a:r>
              <a:rPr lang="en-US" dirty="0" smtClean="0"/>
              <a:t>and </a:t>
            </a:r>
            <a:r>
              <a:rPr lang="en-US" dirty="0" smtClean="0"/>
              <a:t>$91, 831 </a:t>
            </a:r>
            <a:r>
              <a:rPr lang="en-US" dirty="0" smtClean="0"/>
              <a:t>you must pay </a:t>
            </a:r>
            <a:r>
              <a:rPr lang="en-US" dirty="0" smtClean="0"/>
              <a:t>20.5%</a:t>
            </a:r>
            <a:endParaRPr lang="en-US" dirty="0" smtClean="0"/>
          </a:p>
          <a:p>
            <a:r>
              <a:rPr lang="en-US" dirty="0" smtClean="0"/>
              <a:t>Income x </a:t>
            </a:r>
            <a:r>
              <a:rPr lang="en-US" dirty="0" smtClean="0"/>
              <a:t>0.205= </a:t>
            </a:r>
            <a:r>
              <a:rPr lang="en-US" dirty="0" smtClean="0"/>
              <a:t>Taxes</a:t>
            </a:r>
          </a:p>
          <a:p>
            <a:r>
              <a:rPr lang="en-US" dirty="0" smtClean="0"/>
              <a:t>Taxes and divide it by 12= Taxes you pay per month</a:t>
            </a:r>
            <a:endParaRPr lang="en-US" dirty="0"/>
          </a:p>
        </p:txBody>
      </p:sp>
    </p:spTree>
    <p:extLst>
      <p:ext uri="{BB962C8B-B14F-4D97-AF65-F5344CB8AC3E}">
        <p14:creationId xmlns:p14="http://schemas.microsoft.com/office/powerpoint/2010/main" val="25374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Richer Half</a:t>
            </a:r>
            <a:endParaRPr lang="en-US" dirty="0"/>
          </a:p>
        </p:txBody>
      </p:sp>
      <p:sp>
        <p:nvSpPr>
          <p:cNvPr id="3" name="Content Placeholder 2"/>
          <p:cNvSpPr>
            <a:spLocks noGrp="1"/>
          </p:cNvSpPr>
          <p:nvPr>
            <p:ph idx="1"/>
          </p:nvPr>
        </p:nvSpPr>
        <p:spPr/>
        <p:txBody>
          <a:bodyPr>
            <a:normAutofit fontScale="85000" lnSpcReduction="10000"/>
          </a:bodyPr>
          <a:lstStyle/>
          <a:p>
            <a:r>
              <a:rPr lang="en-US" dirty="0"/>
              <a:t>If you make </a:t>
            </a:r>
            <a:r>
              <a:rPr lang="en-US" dirty="0" smtClean="0"/>
              <a:t>between </a:t>
            </a:r>
            <a:r>
              <a:rPr lang="en-US" dirty="0"/>
              <a:t>$91,831 – $</a:t>
            </a:r>
            <a:r>
              <a:rPr lang="en-US" dirty="0" smtClean="0"/>
              <a:t>142,353 you must pay 26%</a:t>
            </a:r>
          </a:p>
          <a:p>
            <a:r>
              <a:rPr lang="en-US" dirty="0" smtClean="0"/>
              <a:t>Income </a:t>
            </a:r>
            <a:r>
              <a:rPr lang="en-US" dirty="0"/>
              <a:t>x </a:t>
            </a:r>
            <a:r>
              <a:rPr lang="en-US" dirty="0" smtClean="0"/>
              <a:t>0.26 </a:t>
            </a:r>
            <a:r>
              <a:rPr lang="en-US" dirty="0"/>
              <a:t>= Taxes</a:t>
            </a:r>
          </a:p>
          <a:p>
            <a:r>
              <a:rPr lang="en-US" dirty="0"/>
              <a:t>Taxes and divide it by 12= Taxes you pay per month</a:t>
            </a:r>
          </a:p>
          <a:p>
            <a:endParaRPr lang="en-US" dirty="0"/>
          </a:p>
          <a:p>
            <a:r>
              <a:rPr lang="en-US" dirty="0" smtClean="0"/>
              <a:t>If you make </a:t>
            </a:r>
            <a:r>
              <a:rPr lang="en-US" dirty="0"/>
              <a:t>$142,353 – $202,800</a:t>
            </a:r>
            <a:r>
              <a:rPr lang="en-US" dirty="0" smtClean="0"/>
              <a:t>, </a:t>
            </a:r>
            <a:r>
              <a:rPr lang="en-US" dirty="0" smtClean="0"/>
              <a:t>you must pay 29%</a:t>
            </a:r>
          </a:p>
          <a:p>
            <a:r>
              <a:rPr lang="en-US" dirty="0" smtClean="0"/>
              <a:t>Income x 0.29 = Taxes</a:t>
            </a:r>
          </a:p>
          <a:p>
            <a:r>
              <a:rPr lang="en-US" dirty="0" smtClean="0"/>
              <a:t>Taxes and divide it by 12= Taxes you pay per </a:t>
            </a:r>
            <a:r>
              <a:rPr lang="en-US" dirty="0" smtClean="0"/>
              <a:t>month</a:t>
            </a:r>
          </a:p>
          <a:p>
            <a:endParaRPr lang="en-US" dirty="0"/>
          </a:p>
          <a:p>
            <a:r>
              <a:rPr lang="en-US" dirty="0" smtClean="0"/>
              <a:t>If you make more than </a:t>
            </a:r>
            <a:r>
              <a:rPr lang="en-US" dirty="0" smtClean="0"/>
              <a:t>$202,800 you must pay 33%</a:t>
            </a:r>
            <a:endParaRPr lang="en-US" dirty="0"/>
          </a:p>
        </p:txBody>
      </p:sp>
    </p:spTree>
    <p:extLst>
      <p:ext uri="{BB962C8B-B14F-4D97-AF65-F5344CB8AC3E}">
        <p14:creationId xmlns:p14="http://schemas.microsoft.com/office/powerpoint/2010/main" val="1909897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is my paycheck so low?</a:t>
            </a:r>
            <a:endParaRPr lang="en-CA" dirty="0"/>
          </a:p>
        </p:txBody>
      </p:sp>
      <p:sp>
        <p:nvSpPr>
          <p:cNvPr id="3" name="Content Placeholder 2"/>
          <p:cNvSpPr>
            <a:spLocks noGrp="1"/>
          </p:cNvSpPr>
          <p:nvPr>
            <p:ph idx="1"/>
          </p:nvPr>
        </p:nvSpPr>
        <p:spPr>
          <a:xfrm>
            <a:off x="4305217" y="1844824"/>
            <a:ext cx="4762872" cy="4144963"/>
          </a:xfrm>
        </p:spPr>
        <p:txBody>
          <a:bodyPr>
            <a:noAutofit/>
          </a:bodyPr>
          <a:lstStyle/>
          <a:p>
            <a:r>
              <a:rPr lang="en-CA" sz="2400" dirty="0" smtClean="0"/>
              <a:t>Your employer makes deductions from your salary or wages.</a:t>
            </a:r>
          </a:p>
          <a:p>
            <a:r>
              <a:rPr lang="en-CA" sz="2400" dirty="0" smtClean="0"/>
              <a:t>The most common ones are Canada Pension Plan (CPP), Employment Insurance Premiums (EI), and Income Tax.</a:t>
            </a:r>
          </a:p>
          <a:p>
            <a:pPr lvl="1"/>
            <a:r>
              <a:rPr lang="en-CA" sz="1800" dirty="0" smtClean="0"/>
              <a:t>Once you turn 18 and until you turn 70 you have to make CPP contributions based on your income.</a:t>
            </a:r>
          </a:p>
          <a:p>
            <a:pPr lvl="1"/>
            <a:r>
              <a:rPr lang="en-CA" sz="1800" dirty="0" smtClean="0"/>
              <a:t>EI contributions are based on a percentage of your pay and may change year to year.</a:t>
            </a:r>
            <a:endParaRPr lang="en-CA"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48880"/>
            <a:ext cx="3776658" cy="302433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9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know these words? What do they mean?</a:t>
            </a:r>
            <a:endParaRPr lang="en-US" dirty="0"/>
          </a:p>
        </p:txBody>
      </p:sp>
      <p:sp>
        <p:nvSpPr>
          <p:cNvPr id="3" name="Content Placeholder 2"/>
          <p:cNvSpPr>
            <a:spLocks noGrp="1"/>
          </p:cNvSpPr>
          <p:nvPr>
            <p:ph idx="1"/>
          </p:nvPr>
        </p:nvSpPr>
        <p:spPr/>
        <p:txBody>
          <a:bodyPr>
            <a:normAutofit lnSpcReduction="10000"/>
          </a:bodyPr>
          <a:lstStyle/>
          <a:p>
            <a:r>
              <a:rPr lang="en-US" dirty="0" smtClean="0"/>
              <a:t>Deduction</a:t>
            </a:r>
            <a:endParaRPr lang="en-US" dirty="0"/>
          </a:p>
          <a:p>
            <a:r>
              <a:rPr lang="en-US" dirty="0" smtClean="0"/>
              <a:t>Gross </a:t>
            </a:r>
            <a:r>
              <a:rPr lang="en-US" dirty="0"/>
              <a:t>pay</a:t>
            </a:r>
          </a:p>
          <a:p>
            <a:r>
              <a:rPr lang="en-US" dirty="0" smtClean="0"/>
              <a:t>Net </a:t>
            </a:r>
            <a:r>
              <a:rPr lang="en-US" dirty="0"/>
              <a:t>pay</a:t>
            </a:r>
          </a:p>
          <a:p>
            <a:r>
              <a:rPr lang="en-US" dirty="0" smtClean="0"/>
              <a:t>Pay </a:t>
            </a:r>
            <a:r>
              <a:rPr lang="en-US" dirty="0"/>
              <a:t>period</a:t>
            </a:r>
          </a:p>
          <a:p>
            <a:r>
              <a:rPr lang="en-US" dirty="0" smtClean="0"/>
              <a:t>Pay </a:t>
            </a:r>
            <a:r>
              <a:rPr lang="en-US" dirty="0"/>
              <a:t>stub</a:t>
            </a:r>
          </a:p>
          <a:p>
            <a:r>
              <a:rPr lang="en-US" dirty="0" smtClean="0"/>
              <a:t>Pension</a:t>
            </a:r>
            <a:endParaRPr lang="en-US" dirty="0"/>
          </a:p>
          <a:p>
            <a:r>
              <a:rPr lang="en-US" dirty="0" smtClean="0"/>
              <a:t>Salary</a:t>
            </a:r>
            <a:endParaRPr lang="en-US" dirty="0"/>
          </a:p>
          <a:p>
            <a:r>
              <a:rPr lang="en-US" dirty="0" smtClean="0"/>
              <a:t>Wage</a:t>
            </a:r>
            <a:endParaRPr lang="en-US" dirty="0"/>
          </a:p>
        </p:txBody>
      </p:sp>
    </p:spTree>
    <p:extLst>
      <p:ext uri="{BB962C8B-B14F-4D97-AF65-F5344CB8AC3E}">
        <p14:creationId xmlns:p14="http://schemas.microsoft.com/office/powerpoint/2010/main" val="2811088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3879</TotalTime>
  <Words>1458</Words>
  <Application>Microsoft Macintosh PowerPoint</Application>
  <PresentationFormat>On-screen Show (4:3)</PresentationFormat>
  <Paragraphs>143</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Palatino-Roman</vt:lpstr>
      <vt:lpstr>Arial</vt:lpstr>
      <vt:lpstr>Office Theme</vt:lpstr>
      <vt:lpstr>Deconstructing a Paycheque</vt:lpstr>
      <vt:lpstr>The Guarantees of Life</vt:lpstr>
      <vt:lpstr>What are taxes?</vt:lpstr>
      <vt:lpstr>Who’s responsible for this!</vt:lpstr>
      <vt:lpstr>Important Information</vt:lpstr>
      <vt:lpstr>For the Lower Middle or Middle Class</vt:lpstr>
      <vt:lpstr>For The Richer Half</vt:lpstr>
      <vt:lpstr>Why is my paycheck so low?</vt:lpstr>
      <vt:lpstr>Do you know these words? What do they mean?</vt:lpstr>
      <vt:lpstr>PowerPoint Presentation</vt:lpstr>
      <vt:lpstr>Adding up the benefits </vt:lpstr>
      <vt:lpstr>PowerPoint Presentation</vt:lpstr>
      <vt:lpstr>From Red to Black </vt:lpstr>
      <vt:lpstr>What is Debt? </vt:lpstr>
      <vt:lpstr>Debt a “Dirty” Word?</vt:lpstr>
      <vt:lpstr>Controlling your Debt </vt:lpstr>
      <vt:lpstr>Controlling your Debt </vt:lpstr>
      <vt:lpstr>Controlling your Debt </vt:lpstr>
      <vt:lpstr>The 4 C’s of Credit</vt:lpstr>
      <vt:lpstr>Credit Bureau and Credit Rating</vt:lpstr>
      <vt:lpstr>How to improve credit score</vt:lpstr>
      <vt:lpstr>Credit Cards </vt:lpstr>
      <vt:lpstr>Credit Cards</vt:lpstr>
      <vt:lpstr>Credit Cards</vt:lpstr>
      <vt:lpstr>Credit Cards </vt:lpstr>
      <vt:lpstr>Credit Cards</vt:lpstr>
      <vt:lpstr>Choosing a Card</vt:lpstr>
      <vt:lpstr>Choosing a Card</vt:lpstr>
      <vt:lpstr>Choosing a Card</vt:lpstr>
      <vt:lpstr>The Bottom Line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 Family</dc:creator>
  <cp:lastModifiedBy>Microsoft Office User</cp:lastModifiedBy>
  <cp:revision>81</cp:revision>
  <dcterms:created xsi:type="dcterms:W3CDTF">2013-01-06T19:29:05Z</dcterms:created>
  <dcterms:modified xsi:type="dcterms:W3CDTF">2017-11-13T18:55:34Z</dcterms:modified>
</cp:coreProperties>
</file>