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06" r:id="rId2"/>
    <p:sldId id="272" r:id="rId3"/>
    <p:sldId id="271" r:id="rId4"/>
    <p:sldId id="339" r:id="rId5"/>
    <p:sldId id="341" r:id="rId6"/>
    <p:sldId id="340" r:id="rId7"/>
    <p:sldId id="266" r:id="rId8"/>
    <p:sldId id="267" r:id="rId9"/>
    <p:sldId id="268" r:id="rId10"/>
    <p:sldId id="269" r:id="rId11"/>
    <p:sldId id="260" r:id="rId12"/>
    <p:sldId id="262" r:id="rId13"/>
    <p:sldId id="263" r:id="rId14"/>
    <p:sldId id="264" r:id="rId15"/>
    <p:sldId id="265" r:id="rId16"/>
    <p:sldId id="258" r:id="rId17"/>
    <p:sldId id="270" r:id="rId1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ame Intro" id="{4F443D57-08F0-3A4F-A2D1-301D0EB4C6DD}">
          <p14:sldIdLst/>
        </p14:section>
        <p14:section name="Budgeting" id="{070F381A-AA6C-2D41-A1DC-427A5A6A083F}">
          <p14:sldIdLst/>
        </p14:section>
        <p14:section name="House" id="{F97F669A-A95C-CF41-8A68-801FF8707854}">
          <p14:sldIdLst/>
        </p14:section>
        <p14:section name="Transportation" id="{5A26F6D0-1D0F-944A-A899-53067387D3D4}">
          <p14:sldIdLst/>
        </p14:section>
        <p14:section name="Food" id="{D43625EF-7C99-744C-8E73-18D2910E4A40}">
          <p14:sldIdLst/>
        </p14:section>
        <p14:section name="Paycheque" id="{AD0D94D6-E638-CC49-A094-C8F2DF2D7176}">
          <p14:sldIdLst/>
        </p14:section>
        <p14:section name="Credit and Debt" id="{7A180CC9-69B6-4340-814B-E46E2D5A4B15}">
          <p14:sldIdLst/>
        </p14:section>
        <p14:section name="Financial Planning" id="{65B8C0AC-82D5-2D45-A4B7-961901300747}">
          <p14:sldIdLst>
            <p14:sldId id="306"/>
            <p14:sldId id="272"/>
            <p14:sldId id="271"/>
            <p14:sldId id="339"/>
            <p14:sldId id="341"/>
            <p14:sldId id="340"/>
            <p14:sldId id="266"/>
            <p14:sldId id="267"/>
            <p14:sldId id="268"/>
            <p14:sldId id="269"/>
            <p14:sldId id="260"/>
            <p14:sldId id="262"/>
            <p14:sldId id="263"/>
            <p14:sldId id="264"/>
            <p14:sldId id="265"/>
            <p14:sldId id="258"/>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4" autoAdjust="0"/>
    <p:restoredTop sz="94599" autoAdjust="0"/>
  </p:normalViewPr>
  <p:slideViewPr>
    <p:cSldViewPr>
      <p:cViewPr>
        <p:scale>
          <a:sx n="99" d="100"/>
          <a:sy n="99" d="100"/>
        </p:scale>
        <p:origin x="1936" y="320"/>
      </p:cViewPr>
      <p:guideLst>
        <p:guide orient="horz" pos="2160"/>
        <p:guide pos="2880"/>
      </p:guideLst>
    </p:cSldViewPr>
  </p:slideViewPr>
  <p:outlineViewPr>
    <p:cViewPr>
      <p:scale>
        <a:sx n="33" d="100"/>
        <a:sy n="33" d="100"/>
      </p:scale>
      <p:origin x="0" y="406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23BD672-C856-410D-8872-0072D8BEB0D2}" type="slidenum">
              <a:rPr lang="en-US" smtClean="0"/>
              <a:t>‹#›</a:t>
            </a:fld>
            <a:endParaRPr lang="en-US"/>
          </a:p>
        </p:txBody>
      </p:sp>
    </p:spTree>
    <p:extLst>
      <p:ext uri="{BB962C8B-B14F-4D97-AF65-F5344CB8AC3E}">
        <p14:creationId xmlns:p14="http://schemas.microsoft.com/office/powerpoint/2010/main" val="306745581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E5D574D-5CBE-494E-90B1-CB5AE89E13EE}" type="slidenum">
              <a:rPr lang="en-CA" smtClean="0"/>
              <a:t>‹#›</a:t>
            </a:fld>
            <a:endParaRPr lang="en-CA"/>
          </a:p>
        </p:txBody>
      </p:sp>
    </p:spTree>
    <p:extLst>
      <p:ext uri="{BB962C8B-B14F-4D97-AF65-F5344CB8AC3E}">
        <p14:creationId xmlns:p14="http://schemas.microsoft.com/office/powerpoint/2010/main" val="157452387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261693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59096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DA2621D-205B-4F26-B555-B8A9309C77BE}" type="datetimeFigureOut">
              <a:rPr lang="en-CA" smtClean="0"/>
              <a:t>2017-11-13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2984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A2621D-205B-4F26-B555-B8A9309C77BE}" type="datetimeFigureOut">
              <a:rPr lang="en-CA" smtClean="0"/>
              <a:t>2017-11-13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1369323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A2621D-205B-4F26-B555-B8A9309C77BE}" type="datetimeFigureOut">
              <a:rPr lang="en-CA" smtClean="0"/>
              <a:t>2017-11-13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197950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A2621D-205B-4F26-B555-B8A9309C77BE}" type="datetimeFigureOut">
              <a:rPr lang="en-CA" smtClean="0"/>
              <a:t>2017-11-13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267016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2621D-205B-4F26-B555-B8A9309C77BE}" type="datetimeFigureOut">
              <a:rPr lang="en-CA" smtClean="0"/>
              <a:t>2017-11-13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196411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DA2621D-205B-4F26-B555-B8A9309C77BE}" type="datetimeFigureOut">
              <a:rPr lang="en-CA" smtClean="0"/>
              <a:t>2017-11-13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4944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DA2621D-205B-4F26-B555-B8A9309C77BE}" type="datetimeFigureOut">
              <a:rPr lang="en-CA" smtClean="0"/>
              <a:t>2017-11-13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396785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DA2621D-205B-4F26-B555-B8A9309C77BE}" type="datetimeFigureOut">
              <a:rPr lang="en-CA" smtClean="0"/>
              <a:t>2017-11-13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243591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2621D-205B-4F26-B555-B8A9309C77BE}" type="datetimeFigureOut">
              <a:rPr lang="en-CA" smtClean="0"/>
              <a:t>2017-11-13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233984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2621D-205B-4F26-B555-B8A9309C77BE}" type="datetimeFigureOut">
              <a:rPr lang="en-CA" smtClean="0"/>
              <a:t>2017-11-13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319217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2621D-205B-4F26-B555-B8A9309C77BE}" type="datetimeFigureOut">
              <a:rPr lang="en-CA" smtClean="0"/>
              <a:t>2017-11-13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0299EF8-A59B-4EB9-A064-1E02CC9D99A6}" type="slidenum">
              <a:rPr lang="en-CA" smtClean="0"/>
              <a:t>‹#›</a:t>
            </a:fld>
            <a:endParaRPr lang="en-CA"/>
          </a:p>
        </p:txBody>
      </p:sp>
    </p:spTree>
    <p:extLst>
      <p:ext uri="{BB962C8B-B14F-4D97-AF65-F5344CB8AC3E}">
        <p14:creationId xmlns:p14="http://schemas.microsoft.com/office/powerpoint/2010/main" val="3726873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2621D-205B-4F26-B555-B8A9309C77BE}" type="datetimeFigureOut">
              <a:rPr lang="en-CA" smtClean="0"/>
              <a:t>2017-11-13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99EF8-A59B-4EB9-A064-1E02CC9D99A6}" type="slidenum">
              <a:rPr lang="en-CA" smtClean="0"/>
              <a:t>‹#›</a:t>
            </a:fld>
            <a:endParaRPr lang="en-CA"/>
          </a:p>
        </p:txBody>
      </p:sp>
    </p:spTree>
    <p:extLst>
      <p:ext uri="{BB962C8B-B14F-4D97-AF65-F5344CB8AC3E}">
        <p14:creationId xmlns:p14="http://schemas.microsoft.com/office/powerpoint/2010/main" val="839633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wf91rEGw88Q" TargetMode="Externa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en-CA" dirty="0" smtClean="0"/>
              <a:t>Financial Planning</a:t>
            </a:r>
            <a:endParaRPr lang="en-CA" dirty="0"/>
          </a:p>
        </p:txBody>
      </p:sp>
      <p:sp>
        <p:nvSpPr>
          <p:cNvPr id="3" name="Subtitle 2"/>
          <p:cNvSpPr>
            <a:spLocks noGrp="1"/>
          </p:cNvSpPr>
          <p:nvPr>
            <p:ph type="subTitle" idx="1"/>
          </p:nvPr>
        </p:nvSpPr>
        <p:spPr/>
        <p:txBody>
          <a:bodyPr/>
          <a:lstStyle/>
          <a:p>
            <a:r>
              <a:rPr lang="en-CA" dirty="0" smtClean="0"/>
              <a:t>Saving for the future</a:t>
            </a:r>
            <a:endParaRPr lang="en-CA" dirty="0"/>
          </a:p>
        </p:txBody>
      </p:sp>
    </p:spTree>
    <p:extLst>
      <p:ext uri="{BB962C8B-B14F-4D97-AF65-F5344CB8AC3E}">
        <p14:creationId xmlns:p14="http://schemas.microsoft.com/office/powerpoint/2010/main" val="3966136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half" idx="1"/>
          </p:nvPr>
        </p:nvSpPr>
        <p:spPr/>
        <p:txBody>
          <a:bodyPr>
            <a:normAutofit fontScale="77500" lnSpcReduction="20000"/>
          </a:bodyPr>
          <a:lstStyle/>
          <a:p>
            <a:r>
              <a:rPr lang="en-CA" dirty="0" smtClean="0"/>
              <a:t>You can withdraw funds from your TFSA whenever you want (depending on what you've invested in), and use the funds for multiple purposes. </a:t>
            </a:r>
          </a:p>
          <a:p>
            <a:r>
              <a:rPr lang="en-CA" dirty="0" smtClean="0"/>
              <a:t>This makes a TFSA ideal for both your short and long-term investment goals. </a:t>
            </a:r>
          </a:p>
          <a:p>
            <a:r>
              <a:rPr lang="en-CA" dirty="0" smtClean="0"/>
              <a:t>For example, you could save to purchase a new car, renovate your home, buy a new home, start a small business, take a vacation, build an emergency fund, grow your retirement nest egg and more.</a:t>
            </a:r>
          </a:p>
          <a:p>
            <a:endParaRPr lang="en-CA" dirty="0" smtClean="0"/>
          </a:p>
          <a:p>
            <a:endParaRPr lang="en-CA" dirty="0"/>
          </a:p>
        </p:txBody>
      </p:sp>
      <p:pic>
        <p:nvPicPr>
          <p:cNvPr id="5122" name="Picture 2" descr="http://www.synergylife.ca/wp-content/uploads/2012/05/tfs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628800"/>
            <a:ext cx="4340906" cy="2880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33137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Saving for Post Secondary Education</a:t>
            </a:r>
            <a:endParaRPr lang="en-CA" dirty="0"/>
          </a:p>
        </p:txBody>
      </p:sp>
      <p:sp>
        <p:nvSpPr>
          <p:cNvPr id="3" name="Content Placeholder 2"/>
          <p:cNvSpPr>
            <a:spLocks noGrp="1"/>
          </p:cNvSpPr>
          <p:nvPr>
            <p:ph sz="half" idx="1"/>
          </p:nvPr>
        </p:nvSpPr>
        <p:spPr/>
        <p:txBody>
          <a:bodyPr>
            <a:normAutofit fontScale="70000" lnSpcReduction="20000"/>
          </a:bodyPr>
          <a:lstStyle/>
          <a:p>
            <a:pPr marL="0" indent="0">
              <a:buNone/>
            </a:pPr>
            <a:r>
              <a:rPr lang="en-CA" b="1" dirty="0" smtClean="0"/>
              <a:t>Cost of Post Secondary Education</a:t>
            </a:r>
          </a:p>
          <a:p>
            <a:r>
              <a:rPr lang="en-CA" dirty="0" smtClean="0"/>
              <a:t>$4,800 - Tuition</a:t>
            </a:r>
          </a:p>
          <a:p>
            <a:r>
              <a:rPr lang="en-CA" dirty="0" smtClean="0"/>
              <a:t>$600 - Compulsory Fees</a:t>
            </a:r>
          </a:p>
          <a:p>
            <a:r>
              <a:rPr lang="en-CA" dirty="0" smtClean="0"/>
              <a:t>$6,700 - Residence &amp; Meals</a:t>
            </a:r>
          </a:p>
          <a:p>
            <a:r>
              <a:rPr lang="en-CA" dirty="0" smtClean="0"/>
              <a:t>$1,000 - Textbooks &amp; Supplies</a:t>
            </a:r>
          </a:p>
          <a:p>
            <a:r>
              <a:rPr lang="en-CA" u="sng" dirty="0" smtClean="0"/>
              <a:t>$2,500 - Personal Expenses</a:t>
            </a:r>
          </a:p>
          <a:p>
            <a:r>
              <a:rPr lang="en-CA" b="1" dirty="0" smtClean="0"/>
              <a:t>$15,600 - Total Cost per year</a:t>
            </a:r>
          </a:p>
          <a:p>
            <a:pPr marL="0" indent="0">
              <a:buNone/>
            </a:pPr>
            <a:r>
              <a:rPr lang="en-CA" dirty="0"/>
              <a:t>	</a:t>
            </a:r>
            <a:r>
              <a:rPr lang="en-CA" dirty="0" smtClean="0"/>
              <a:t>		</a:t>
            </a:r>
            <a:r>
              <a:rPr lang="en-CA" sz="2100" dirty="0" smtClean="0"/>
              <a:t>(BC Average)</a:t>
            </a:r>
          </a:p>
          <a:p>
            <a:pPr marL="0" indent="0">
              <a:buNone/>
            </a:pPr>
            <a:endParaRPr lang="en-CA" dirty="0" smtClean="0"/>
          </a:p>
          <a:p>
            <a:pPr marL="0" indent="0">
              <a:buNone/>
            </a:pPr>
            <a:r>
              <a:rPr lang="en-CA" b="1" dirty="0" smtClean="0"/>
              <a:t>2015 </a:t>
            </a:r>
          </a:p>
          <a:p>
            <a:r>
              <a:rPr lang="en-CA" dirty="0" smtClean="0"/>
              <a:t>$ 45,900 - 4 year program without residence</a:t>
            </a:r>
          </a:p>
          <a:p>
            <a:r>
              <a:rPr lang="en-CA" dirty="0" smtClean="0"/>
              <a:t>$77,500 - 4 year program with residence</a:t>
            </a:r>
          </a:p>
          <a:p>
            <a:endParaRPr lang="en-CA" dirty="0"/>
          </a:p>
        </p:txBody>
      </p:sp>
      <p:sp>
        <p:nvSpPr>
          <p:cNvPr id="4" name="Content Placeholder 3"/>
          <p:cNvSpPr>
            <a:spLocks noGrp="1"/>
          </p:cNvSpPr>
          <p:nvPr>
            <p:ph sz="half" idx="2"/>
          </p:nvPr>
        </p:nvSpPr>
        <p:spPr/>
        <p:txBody>
          <a:bodyPr>
            <a:normAutofit fontScale="70000" lnSpcReduction="20000"/>
          </a:bodyPr>
          <a:lstStyle/>
          <a:p>
            <a:pPr marL="0" indent="0">
              <a:buNone/>
            </a:pPr>
            <a:r>
              <a:rPr lang="en-CA" b="1" dirty="0" smtClean="0"/>
              <a:t>Student Debt</a:t>
            </a:r>
          </a:p>
          <a:p>
            <a:r>
              <a:rPr lang="en-CA" dirty="0" smtClean="0"/>
              <a:t>25% of students take out student loans</a:t>
            </a:r>
          </a:p>
          <a:p>
            <a:r>
              <a:rPr lang="en-CA" dirty="0" smtClean="0"/>
              <a:t>Average student debt for those students who take out students loans - $27,000 (4 year degree)</a:t>
            </a:r>
          </a:p>
          <a:p>
            <a:endParaRPr lang="en-CA" dirty="0" smtClean="0"/>
          </a:p>
          <a:p>
            <a:endParaRPr lang="en-CA" dirty="0"/>
          </a:p>
        </p:txBody>
      </p:sp>
      <p:pic>
        <p:nvPicPr>
          <p:cNvPr id="7170" name="Picture 2" descr="http://www.cbc.ca/news/pointofview/TFSA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963388"/>
            <a:ext cx="4338464" cy="26595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94312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Registered Education Savings Plan</a:t>
            </a:r>
            <a:endParaRPr lang="en-CA" dirty="0"/>
          </a:p>
        </p:txBody>
      </p:sp>
      <p:sp>
        <p:nvSpPr>
          <p:cNvPr id="3" name="Content Placeholder 2"/>
          <p:cNvSpPr>
            <a:spLocks noGrp="1"/>
          </p:cNvSpPr>
          <p:nvPr>
            <p:ph sz="half" idx="1"/>
          </p:nvPr>
        </p:nvSpPr>
        <p:spPr/>
        <p:txBody>
          <a:bodyPr>
            <a:noAutofit/>
          </a:bodyPr>
          <a:lstStyle/>
          <a:p>
            <a:r>
              <a:rPr lang="en-CA" sz="2000" dirty="0" smtClean="0"/>
              <a:t>RESP is an investment vehicle used by parents to save for their children's post-secondary education in Canada. </a:t>
            </a:r>
          </a:p>
          <a:p>
            <a:r>
              <a:rPr lang="en-CA" sz="2000" dirty="0" smtClean="0"/>
              <a:t>Two advantages of RESPs </a:t>
            </a:r>
          </a:p>
          <a:p>
            <a:pPr lvl="1"/>
            <a:r>
              <a:rPr lang="en-CA" sz="2000" dirty="0" smtClean="0"/>
              <a:t>Advantage #1 - Access to the Canada Education Savings Grant (CESG) </a:t>
            </a:r>
          </a:p>
          <a:p>
            <a:pPr lvl="2"/>
            <a:r>
              <a:rPr lang="en-CA" dirty="0" smtClean="0"/>
              <a:t>the government of Canada contributes 20% of the first $2,500 in annual contributions made to an RESP</a:t>
            </a:r>
          </a:p>
        </p:txBody>
      </p:sp>
      <p:sp>
        <p:nvSpPr>
          <p:cNvPr id="4" name="Content Placeholder 3"/>
          <p:cNvSpPr>
            <a:spLocks noGrp="1"/>
          </p:cNvSpPr>
          <p:nvPr>
            <p:ph sz="half" idx="2"/>
          </p:nvPr>
        </p:nvSpPr>
        <p:spPr/>
        <p:txBody>
          <a:bodyPr>
            <a:normAutofit/>
          </a:bodyPr>
          <a:lstStyle/>
          <a:p>
            <a:endParaRPr lang="en-CA"/>
          </a:p>
        </p:txBody>
      </p:sp>
      <p:pic>
        <p:nvPicPr>
          <p:cNvPr id="8194" name="Picture 2" descr="http://www.hrsdc.gc.ca/en/learning/education_savings/public/int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628800"/>
            <a:ext cx="4353736" cy="42508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04285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dn.canadianfinanceblog.com/wp-content/uploads/2010/09/Education_Fund-30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286744"/>
            <a:ext cx="4737720" cy="315848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sz="half" idx="1"/>
          </p:nvPr>
        </p:nvSpPr>
        <p:spPr>
          <a:xfrm>
            <a:off x="467544" y="692696"/>
            <a:ext cx="4038600" cy="5721499"/>
          </a:xfrm>
        </p:spPr>
        <p:txBody>
          <a:bodyPr>
            <a:noAutofit/>
          </a:bodyPr>
          <a:lstStyle/>
          <a:p>
            <a:r>
              <a:rPr lang="en-CA" sz="1800" dirty="0" smtClean="0"/>
              <a:t>Advantage #2 A source of tax-deferred income. </a:t>
            </a:r>
          </a:p>
          <a:p>
            <a:pPr lvl="1"/>
            <a:r>
              <a:rPr lang="en-CA" sz="1800" dirty="0" smtClean="0"/>
              <a:t>RESP contributions have already been taxed at the contributor's tax rate, while the investment growth (and CESG) is taxed on withdrawal at the recipient's tax rate.</a:t>
            </a:r>
          </a:p>
          <a:p>
            <a:pPr lvl="1"/>
            <a:r>
              <a:rPr lang="en-CA" sz="1800" dirty="0" smtClean="0"/>
              <a:t>An RESP recipient is typically a post-secondary student; these individuals generally pay little or no federal income tax, owing to tuition and education tax credits. </a:t>
            </a:r>
          </a:p>
          <a:p>
            <a:r>
              <a:rPr lang="en-CA" sz="1800" dirty="0" smtClean="0"/>
              <a:t>Thus, with the tax-free principal contribution available for withdrawal, CESG, and nearly-tax-free interest, the student will have a good source of income to fund his or her post-secondary education.</a:t>
            </a:r>
          </a:p>
          <a:p>
            <a:endParaRPr lang="en-CA" sz="1800" dirty="0"/>
          </a:p>
        </p:txBody>
      </p:sp>
    </p:spTree>
    <p:extLst>
      <p:ext uri="{BB962C8B-B14F-4D97-AF65-F5344CB8AC3E}">
        <p14:creationId xmlns:p14="http://schemas.microsoft.com/office/powerpoint/2010/main" val="140044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Student Lines of Credit</a:t>
            </a:r>
            <a:endParaRPr lang="en-CA" dirty="0"/>
          </a:p>
        </p:txBody>
      </p:sp>
      <p:sp>
        <p:nvSpPr>
          <p:cNvPr id="3" name="Content Placeholder 2"/>
          <p:cNvSpPr>
            <a:spLocks noGrp="1"/>
          </p:cNvSpPr>
          <p:nvPr>
            <p:ph sz="half" idx="1"/>
          </p:nvPr>
        </p:nvSpPr>
        <p:spPr/>
        <p:txBody>
          <a:bodyPr>
            <a:normAutofit fontScale="62500" lnSpcReduction="20000"/>
          </a:bodyPr>
          <a:lstStyle/>
          <a:p>
            <a:r>
              <a:rPr lang="en-CA" dirty="0" smtClean="0"/>
              <a:t>You're a student—or the parent of a student—and need an easy and flexible way to borrow money for tuition, books and more, the Credit Line for Students can help.</a:t>
            </a:r>
          </a:p>
          <a:p>
            <a:r>
              <a:rPr lang="en-CA" dirty="0" smtClean="0"/>
              <a:t>Unlike a traditional student loan, where you borrow all the money up-front, the Credit Line for Students lets you access a specific amount of money each year. You can use all or a portion of the funds in the credit line at any time—and you can reuse it as soon as you repay what you've borrowed. </a:t>
            </a:r>
          </a:p>
          <a:p>
            <a:r>
              <a:rPr lang="en-CA" dirty="0" smtClean="0"/>
              <a:t>This makes it easier to manage your debt and can even help reduce your interest costs. </a:t>
            </a:r>
          </a:p>
          <a:p>
            <a:r>
              <a:rPr lang="en-CA" dirty="0" smtClean="0"/>
              <a:t>Plus, it costs nothing to set it up! </a:t>
            </a:r>
          </a:p>
          <a:p>
            <a:endParaRPr lang="en-CA" dirty="0"/>
          </a:p>
        </p:txBody>
      </p:sp>
      <p:pic>
        <p:nvPicPr>
          <p:cNvPr id="10242" name="Picture 2" descr="http://windsorbenefitplans.com/wp-content/uploads/ned-colovic-insurance-financial-windsor-ontario-res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628800"/>
            <a:ext cx="4074484" cy="18606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68464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Advantages of Student Credit Lines</a:t>
            </a:r>
            <a:endParaRPr lang="en-CA" dirty="0"/>
          </a:p>
        </p:txBody>
      </p:sp>
      <p:sp>
        <p:nvSpPr>
          <p:cNvPr id="3" name="Content Placeholder 2"/>
          <p:cNvSpPr>
            <a:spLocks noGrp="1"/>
          </p:cNvSpPr>
          <p:nvPr>
            <p:ph sz="half" idx="1"/>
          </p:nvPr>
        </p:nvSpPr>
        <p:spPr/>
        <p:txBody>
          <a:bodyPr>
            <a:normAutofit fontScale="62500" lnSpcReduction="20000"/>
          </a:bodyPr>
          <a:lstStyle/>
          <a:p>
            <a:r>
              <a:rPr lang="en-CA" b="1" dirty="0" smtClean="0"/>
              <a:t>Flexible limits</a:t>
            </a:r>
          </a:p>
          <a:p>
            <a:r>
              <a:rPr lang="en-CA" b="1" dirty="0" smtClean="0"/>
              <a:t>Lower interest rate</a:t>
            </a:r>
          </a:p>
          <a:p>
            <a:r>
              <a:rPr lang="en-CA" b="1" dirty="0" smtClean="0"/>
              <a:t>No annual fee</a:t>
            </a:r>
          </a:p>
          <a:p>
            <a:r>
              <a:rPr lang="en-CA" b="1" dirty="0" smtClean="0"/>
              <a:t>Easy to access</a:t>
            </a:r>
          </a:p>
          <a:p>
            <a:r>
              <a:rPr lang="en-CA" b="1" dirty="0" smtClean="0"/>
              <a:t>Easy to repay - </a:t>
            </a:r>
            <a:r>
              <a:rPr lang="en-CA" dirty="0" smtClean="0"/>
              <a:t>As long as you're in school part–time, you only have to pay the interest owing each month. After graduating, you have up to 12 months before you have to start repaying the principal you've borrowed. The bank will set up a fixed payment schedule to help you repay your loan. </a:t>
            </a:r>
          </a:p>
          <a:p>
            <a:r>
              <a:rPr lang="en-CA" b="1" dirty="0" smtClean="0"/>
              <a:t>Use your credit again and again</a:t>
            </a:r>
          </a:p>
          <a:p>
            <a:r>
              <a:rPr lang="en-CA" b="1" dirty="0" smtClean="0"/>
              <a:t>Optional Loan Protector Insurance</a:t>
            </a:r>
          </a:p>
          <a:p>
            <a:r>
              <a:rPr lang="en-CA" b="1" dirty="0" smtClean="0"/>
              <a:t>Builds your credit</a:t>
            </a:r>
          </a:p>
        </p:txBody>
      </p:sp>
      <p:pic>
        <p:nvPicPr>
          <p:cNvPr id="6146" name="Picture 2" descr="http://www.theprovince.com/7610693.b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7" y="1628800"/>
            <a:ext cx="4302833" cy="2808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71919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Saving for Retirement</a:t>
            </a:r>
            <a:endParaRPr lang="en-CA" dirty="0"/>
          </a:p>
        </p:txBody>
      </p:sp>
      <p:sp>
        <p:nvSpPr>
          <p:cNvPr id="3" name="Content Placeholder 2"/>
          <p:cNvSpPr>
            <a:spLocks noGrp="1"/>
          </p:cNvSpPr>
          <p:nvPr>
            <p:ph sz="half" idx="1"/>
          </p:nvPr>
        </p:nvSpPr>
        <p:spPr/>
        <p:txBody>
          <a:bodyPr>
            <a:normAutofit fontScale="70000" lnSpcReduction="20000"/>
          </a:bodyPr>
          <a:lstStyle/>
          <a:p>
            <a:r>
              <a:rPr lang="en-CA" dirty="0" smtClean="0"/>
              <a:t>RRSP (Registered Retirement Savings Plan) is a personal savings plan registered with the Canadian federal government allowing you to save for the future on a tax-sheltered basis. </a:t>
            </a:r>
          </a:p>
          <a:p>
            <a:r>
              <a:rPr lang="en-CA" dirty="0" smtClean="0"/>
              <a:t>By contributing to an RRSP throughout your working career, you'll realize immediate tax benefits at a time when your income is generally highest. </a:t>
            </a:r>
          </a:p>
          <a:p>
            <a:r>
              <a:rPr lang="en-CA" dirty="0" smtClean="0"/>
              <a:t>The total amount of your annual contribution can be deducted from your gross income at tax time, reducing the amount you pay in income tax that year. </a:t>
            </a:r>
          </a:p>
          <a:p>
            <a:endParaRPr lang="en-CA" dirty="0"/>
          </a:p>
        </p:txBody>
      </p:sp>
      <p:sp>
        <p:nvSpPr>
          <p:cNvPr id="4" name="Content Placeholder 3"/>
          <p:cNvSpPr>
            <a:spLocks noGrp="1"/>
          </p:cNvSpPr>
          <p:nvPr>
            <p:ph sz="half" idx="2"/>
          </p:nvPr>
        </p:nvSpPr>
        <p:spPr/>
        <p:txBody>
          <a:bodyPr>
            <a:normAutofit fontScale="70000" lnSpcReduction="20000"/>
          </a:bodyPr>
          <a:lstStyle/>
          <a:p>
            <a:endParaRPr lang="en-CA"/>
          </a:p>
        </p:txBody>
      </p:sp>
      <p:pic>
        <p:nvPicPr>
          <p:cNvPr id="11266" name="Picture 2" descr="http://20-something.ca/wp-content/uploads/2009/08/RRSPs-money-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12776"/>
            <a:ext cx="4464496" cy="47986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29479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692696"/>
            <a:ext cx="4038600" cy="3816424"/>
          </a:xfrm>
        </p:spPr>
        <p:txBody>
          <a:bodyPr>
            <a:normAutofit fontScale="77500" lnSpcReduction="20000"/>
          </a:bodyPr>
          <a:lstStyle/>
          <a:p>
            <a:r>
              <a:rPr lang="en-CA" dirty="0" smtClean="0"/>
              <a:t>By the time you begin to withdraw the funds at retirement, you will probably be in a lower tax bracket than during your earning years. </a:t>
            </a:r>
          </a:p>
          <a:p>
            <a:r>
              <a:rPr lang="en-CA" dirty="0" smtClean="0"/>
              <a:t>Funds withdrawn at that time will benefit from this lower tax rate.</a:t>
            </a:r>
          </a:p>
          <a:p>
            <a:r>
              <a:rPr lang="en-CA" dirty="0" smtClean="0"/>
              <a:t>The Home Buyer's Plan allows you to borrow funds from your RRSP to purchase your first home. </a:t>
            </a:r>
          </a:p>
          <a:p>
            <a:endParaRPr lang="en-CA" dirty="0" smtClean="0"/>
          </a:p>
          <a:p>
            <a:endParaRPr lang="en-CA"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70614025"/>
              </p:ext>
            </p:extLst>
          </p:nvPr>
        </p:nvGraphicFramePr>
        <p:xfrm>
          <a:off x="899592" y="4365105"/>
          <a:ext cx="7344816" cy="2281056"/>
        </p:xfrm>
        <a:graphic>
          <a:graphicData uri="http://schemas.openxmlformats.org/drawingml/2006/table">
            <a:tbl>
              <a:tblPr/>
              <a:tblGrid>
                <a:gridCol w="2448272"/>
                <a:gridCol w="2448272"/>
                <a:gridCol w="2448272"/>
              </a:tblGrid>
              <a:tr h="798490">
                <a:tc>
                  <a:txBody>
                    <a:bodyPr/>
                    <a:lstStyle/>
                    <a:p>
                      <a:endParaRPr lang="en-CA" sz="2000" dirty="0"/>
                    </a:p>
                  </a:txBody>
                  <a:tcPr marL="44873" marR="44873" marT="22437" marB="22437" anchor="ctr">
                    <a:lnL>
                      <a:noFill/>
                    </a:lnL>
                    <a:lnR>
                      <a:noFill/>
                    </a:lnR>
                    <a:lnT>
                      <a:noFill/>
                    </a:lnT>
                    <a:lnB>
                      <a:noFill/>
                    </a:lnB>
                  </a:tcPr>
                </a:tc>
                <a:tc>
                  <a:txBody>
                    <a:bodyPr/>
                    <a:lstStyle/>
                    <a:p>
                      <a:r>
                        <a:rPr lang="en-CA" sz="2000" b="1" dirty="0"/>
                        <a:t>$0 RRSP Contribution</a:t>
                      </a:r>
                      <a:endParaRPr lang="en-CA" sz="2000" dirty="0"/>
                    </a:p>
                  </a:txBody>
                  <a:tcPr marL="44873" marR="44873" marT="22437" marB="22437" anchor="ctr">
                    <a:lnL>
                      <a:noFill/>
                    </a:lnL>
                    <a:lnR>
                      <a:noFill/>
                    </a:lnR>
                    <a:lnT>
                      <a:noFill/>
                    </a:lnT>
                    <a:lnB>
                      <a:noFill/>
                    </a:lnB>
                  </a:tcPr>
                </a:tc>
                <a:tc>
                  <a:txBody>
                    <a:bodyPr/>
                    <a:lstStyle/>
                    <a:p>
                      <a:r>
                        <a:rPr lang="en-CA" sz="2000" b="1" dirty="0"/>
                        <a:t>$3,000 RRSP Contribution</a:t>
                      </a:r>
                      <a:endParaRPr lang="en-CA" sz="2000" dirty="0"/>
                    </a:p>
                  </a:txBody>
                  <a:tcPr marL="44873" marR="44873" marT="22437" marB="22437" anchor="ctr">
                    <a:lnL>
                      <a:noFill/>
                    </a:lnL>
                    <a:lnR>
                      <a:noFill/>
                    </a:lnR>
                    <a:lnT>
                      <a:noFill/>
                    </a:lnT>
                    <a:lnB>
                      <a:noFill/>
                    </a:lnB>
                  </a:tcPr>
                </a:tc>
              </a:tr>
              <a:tr h="414046">
                <a:tc>
                  <a:txBody>
                    <a:bodyPr/>
                    <a:lstStyle/>
                    <a:p>
                      <a:r>
                        <a:rPr lang="en-CA" sz="2000" dirty="0"/>
                        <a:t>Taxable Income</a:t>
                      </a:r>
                    </a:p>
                  </a:txBody>
                  <a:tcPr marL="44873" marR="44873" marT="22437" marB="22437" anchor="ctr">
                    <a:lnL>
                      <a:noFill/>
                    </a:lnL>
                    <a:lnR>
                      <a:noFill/>
                    </a:lnR>
                    <a:lnT>
                      <a:noFill/>
                    </a:lnT>
                    <a:lnB>
                      <a:noFill/>
                    </a:lnB>
                  </a:tcPr>
                </a:tc>
                <a:tc>
                  <a:txBody>
                    <a:bodyPr/>
                    <a:lstStyle/>
                    <a:p>
                      <a:r>
                        <a:rPr lang="en-CA" sz="2000" dirty="0"/>
                        <a:t>$30,000</a:t>
                      </a:r>
                    </a:p>
                  </a:txBody>
                  <a:tcPr marL="44873" marR="44873" marT="22437" marB="22437" anchor="ctr">
                    <a:lnL>
                      <a:noFill/>
                    </a:lnL>
                    <a:lnR>
                      <a:noFill/>
                    </a:lnR>
                    <a:lnT>
                      <a:noFill/>
                    </a:lnT>
                    <a:lnB>
                      <a:noFill/>
                    </a:lnB>
                  </a:tcPr>
                </a:tc>
                <a:tc>
                  <a:txBody>
                    <a:bodyPr/>
                    <a:lstStyle/>
                    <a:p>
                      <a:r>
                        <a:rPr lang="en-CA" sz="2000" dirty="0"/>
                        <a:t>$30,000</a:t>
                      </a:r>
                    </a:p>
                  </a:txBody>
                  <a:tcPr marL="44873" marR="44873" marT="22437" marB="22437" anchor="ctr">
                    <a:lnL>
                      <a:noFill/>
                    </a:lnL>
                    <a:lnR>
                      <a:noFill/>
                    </a:lnR>
                    <a:lnT>
                      <a:noFill/>
                    </a:lnT>
                    <a:lnB>
                      <a:noFill/>
                    </a:lnB>
                  </a:tcPr>
                </a:tc>
              </a:tr>
              <a:tr h="414046">
                <a:tc>
                  <a:txBody>
                    <a:bodyPr/>
                    <a:lstStyle/>
                    <a:p>
                      <a:r>
                        <a:rPr lang="en-CA" sz="2000" dirty="0"/>
                        <a:t>Combined Federal and Provincial Tax Bill</a:t>
                      </a:r>
                    </a:p>
                  </a:txBody>
                  <a:tcPr marL="44873" marR="44873" marT="22437" marB="22437" anchor="ctr">
                    <a:lnL>
                      <a:noFill/>
                    </a:lnL>
                    <a:lnR>
                      <a:noFill/>
                    </a:lnR>
                    <a:lnT>
                      <a:noFill/>
                    </a:lnT>
                    <a:lnB>
                      <a:noFill/>
                    </a:lnB>
                  </a:tcPr>
                </a:tc>
                <a:tc>
                  <a:txBody>
                    <a:bodyPr/>
                    <a:lstStyle/>
                    <a:p>
                      <a:r>
                        <a:rPr lang="en-CA" sz="2000" dirty="0"/>
                        <a:t>$7,800</a:t>
                      </a:r>
                    </a:p>
                  </a:txBody>
                  <a:tcPr marL="44873" marR="44873" marT="22437" marB="22437" anchor="ctr">
                    <a:lnL>
                      <a:noFill/>
                    </a:lnL>
                    <a:lnR>
                      <a:noFill/>
                    </a:lnR>
                    <a:lnT>
                      <a:noFill/>
                    </a:lnT>
                    <a:lnB>
                      <a:noFill/>
                    </a:lnB>
                  </a:tcPr>
                </a:tc>
                <a:tc>
                  <a:txBody>
                    <a:bodyPr/>
                    <a:lstStyle/>
                    <a:p>
                      <a:r>
                        <a:rPr lang="en-CA" sz="2000" dirty="0"/>
                        <a:t>$7,020</a:t>
                      </a:r>
                    </a:p>
                  </a:txBody>
                  <a:tcPr marL="44873" marR="44873" marT="22437" marB="22437" anchor="ctr">
                    <a:lnL>
                      <a:noFill/>
                    </a:lnL>
                    <a:lnR>
                      <a:noFill/>
                    </a:lnR>
                    <a:lnT>
                      <a:noFill/>
                    </a:lnT>
                    <a:lnB>
                      <a:noFill/>
                    </a:lnB>
                  </a:tcPr>
                </a:tc>
              </a:tr>
              <a:tr h="414046">
                <a:tc>
                  <a:txBody>
                    <a:bodyPr/>
                    <a:lstStyle/>
                    <a:p>
                      <a:r>
                        <a:rPr lang="en-CA" sz="2000" dirty="0"/>
                        <a:t>Deferred Tax</a:t>
                      </a:r>
                    </a:p>
                  </a:txBody>
                  <a:tcPr marL="44873" marR="44873" marT="22437" marB="22437" anchor="ctr">
                    <a:lnL>
                      <a:noFill/>
                    </a:lnL>
                    <a:lnR>
                      <a:noFill/>
                    </a:lnR>
                    <a:lnT>
                      <a:noFill/>
                    </a:lnT>
                    <a:lnB>
                      <a:noFill/>
                    </a:lnB>
                  </a:tcPr>
                </a:tc>
                <a:tc>
                  <a:txBody>
                    <a:bodyPr/>
                    <a:lstStyle/>
                    <a:p>
                      <a:r>
                        <a:rPr lang="en-CA" sz="2000" dirty="0"/>
                        <a:t>$0</a:t>
                      </a:r>
                    </a:p>
                  </a:txBody>
                  <a:tcPr marL="44873" marR="44873" marT="22437" marB="22437" anchor="ctr">
                    <a:lnL>
                      <a:noFill/>
                    </a:lnL>
                    <a:lnR>
                      <a:noFill/>
                    </a:lnR>
                    <a:lnT>
                      <a:noFill/>
                    </a:lnT>
                    <a:lnB>
                      <a:noFill/>
                    </a:lnB>
                  </a:tcPr>
                </a:tc>
                <a:tc>
                  <a:txBody>
                    <a:bodyPr/>
                    <a:lstStyle/>
                    <a:p>
                      <a:r>
                        <a:rPr lang="en-CA" sz="2000" dirty="0"/>
                        <a:t>$780</a:t>
                      </a:r>
                    </a:p>
                  </a:txBody>
                  <a:tcPr marL="44873" marR="44873" marT="22437" marB="22437" anchor="ctr">
                    <a:lnL>
                      <a:noFill/>
                    </a:lnL>
                    <a:lnR>
                      <a:noFill/>
                    </a:lnR>
                    <a:lnT>
                      <a:noFill/>
                    </a:lnT>
                    <a:lnB>
                      <a:noFill/>
                    </a:lnB>
                  </a:tcPr>
                </a:tc>
              </a:tr>
            </a:tbl>
          </a:graphicData>
        </a:graphic>
      </p:graphicFrame>
      <p:sp>
        <p:nvSpPr>
          <p:cNvPr id="8" name="Content Placeholder 2"/>
          <p:cNvSpPr txBox="1">
            <a:spLocks/>
          </p:cNvSpPr>
          <p:nvPr/>
        </p:nvSpPr>
        <p:spPr>
          <a:xfrm>
            <a:off x="609600" y="620689"/>
            <a:ext cx="4038600" cy="3240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CA" sz="2200" dirty="0" smtClean="0"/>
              <a:t>A Registered Retirement Savings Plan (RRSP) The income earned in your RRSP is not taxed until it is withdrawn. </a:t>
            </a:r>
          </a:p>
          <a:p>
            <a:r>
              <a:rPr lang="en-CA" sz="2200" dirty="0" smtClean="0"/>
              <a:t>While your investments sit in your RRSP, their growth is tax sheltered and so the total value may grow more quickly. </a:t>
            </a:r>
          </a:p>
        </p:txBody>
      </p:sp>
    </p:spTree>
    <p:extLst>
      <p:ext uri="{BB962C8B-B14F-4D97-AF65-F5344CB8AC3E}">
        <p14:creationId xmlns:p14="http://schemas.microsoft.com/office/powerpoint/2010/main" val="1809851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Savings</a:t>
            </a:r>
            <a:endParaRPr lang="en-US" dirty="0"/>
          </a:p>
        </p:txBody>
      </p:sp>
      <p:sp>
        <p:nvSpPr>
          <p:cNvPr id="3" name="Content Placeholder 2"/>
          <p:cNvSpPr>
            <a:spLocks noGrp="1"/>
          </p:cNvSpPr>
          <p:nvPr>
            <p:ph sz="half" idx="1"/>
          </p:nvPr>
        </p:nvSpPr>
        <p:spPr>
          <a:xfrm>
            <a:off x="457200" y="1600200"/>
            <a:ext cx="8219256" cy="4525963"/>
          </a:xfrm>
        </p:spPr>
        <p:txBody>
          <a:bodyPr/>
          <a:lstStyle/>
          <a:p>
            <a:r>
              <a:rPr lang="en-US" dirty="0" smtClean="0"/>
              <a:t>What are some ways to help save money?</a:t>
            </a:r>
          </a:p>
          <a:p>
            <a:pPr lvl="1"/>
            <a:r>
              <a:rPr lang="en-US" dirty="0" smtClean="0"/>
              <a:t>Multiple dedicated bank accounts</a:t>
            </a:r>
          </a:p>
          <a:p>
            <a:pPr lvl="1"/>
            <a:r>
              <a:rPr lang="en-US" dirty="0" smtClean="0"/>
              <a:t>Automatic transfers to savings accounts</a:t>
            </a:r>
          </a:p>
          <a:p>
            <a:pPr lvl="1"/>
            <a:r>
              <a:rPr lang="en-US" dirty="0" smtClean="0"/>
              <a:t>Keep a budget</a:t>
            </a:r>
          </a:p>
          <a:p>
            <a:pPr lvl="1"/>
            <a:r>
              <a:rPr lang="en-US" dirty="0" smtClean="0"/>
              <a:t>Prioritize spending habits</a:t>
            </a:r>
          </a:p>
          <a:p>
            <a:pPr lvl="1"/>
            <a:r>
              <a:rPr lang="en-US" dirty="0" smtClean="0"/>
              <a:t>Have SMART goals</a:t>
            </a:r>
          </a:p>
          <a:p>
            <a:pPr lvl="1"/>
            <a:r>
              <a:rPr lang="en-US" dirty="0" smtClean="0"/>
              <a:t>Keep credit card and debt balances low</a:t>
            </a:r>
            <a:endParaRPr lang="en-US" dirty="0"/>
          </a:p>
        </p:txBody>
      </p:sp>
    </p:spTree>
    <p:extLst>
      <p:ext uri="{BB962C8B-B14F-4D97-AF65-F5344CB8AC3E}">
        <p14:creationId xmlns:p14="http://schemas.microsoft.com/office/powerpoint/2010/main" val="384990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Interest</a:t>
            </a:r>
            <a:endParaRPr lang="en-US" dirty="0"/>
          </a:p>
        </p:txBody>
      </p:sp>
      <p:sp>
        <p:nvSpPr>
          <p:cNvPr id="3" name="Content Placeholder 2"/>
          <p:cNvSpPr>
            <a:spLocks noGrp="1"/>
          </p:cNvSpPr>
          <p:nvPr>
            <p:ph sz="half" idx="1"/>
          </p:nvPr>
        </p:nvSpPr>
        <p:spPr/>
        <p:txBody>
          <a:bodyPr>
            <a:normAutofit/>
          </a:bodyPr>
          <a:lstStyle/>
          <a:p>
            <a:r>
              <a:rPr lang="en-US" dirty="0" smtClean="0"/>
              <a:t>Compound Interest video link:</a:t>
            </a:r>
          </a:p>
          <a:p>
            <a:pPr marL="0" indent="0">
              <a:buNone/>
            </a:pPr>
            <a:r>
              <a:rPr lang="en-US" dirty="0" smtClean="0">
                <a:hlinkClick r:id="rId2"/>
              </a:rPr>
              <a:t>https</a:t>
            </a:r>
            <a:r>
              <a:rPr lang="en-US" dirty="0">
                <a:hlinkClick r:id="rId2"/>
              </a:rPr>
              <a:t>://www.youtube.com/watch?v=</a:t>
            </a:r>
            <a:r>
              <a:rPr lang="en-US" dirty="0" smtClean="0">
                <a:hlinkClick r:id="rId2"/>
              </a:rPr>
              <a:t>wf91rEGw88Q</a:t>
            </a:r>
            <a:endParaRPr lang="en-US" dirty="0" smtClean="0"/>
          </a:p>
          <a:p>
            <a:pPr marL="0" indent="0">
              <a:buNone/>
            </a:pPr>
            <a:endParaRPr lang="en-US" dirty="0"/>
          </a:p>
          <a:p>
            <a:r>
              <a:rPr lang="en-US" dirty="0" smtClean="0"/>
              <a:t>Interest is added to the principal so you gain interest on the interest. </a:t>
            </a:r>
          </a:p>
          <a:p>
            <a:r>
              <a:rPr lang="en-US" dirty="0" smtClean="0"/>
              <a:t>Money makes money…</a:t>
            </a:r>
            <a:endParaRPr lang="en-US" dirty="0"/>
          </a:p>
        </p:txBody>
      </p:sp>
      <p:pic>
        <p:nvPicPr>
          <p:cNvPr id="5" name="Content Placeholder 4"/>
          <p:cNvPicPr>
            <a:picLocks noGrp="1" noChangeAspect="1"/>
          </p:cNvPicPr>
          <p:nvPr>
            <p:ph sz="half" idx="2"/>
          </p:nvPr>
        </p:nvPicPr>
        <p:blipFill>
          <a:blip r:embed="rId3"/>
          <a:srcRect t="-24808" b="-24808"/>
          <a:stretch>
            <a:fillRect/>
          </a:stretch>
        </p:blipFill>
        <p:spPr>
          <a:xfrm>
            <a:off x="4644008" y="1556792"/>
            <a:ext cx="4038600" cy="4525963"/>
          </a:xfrm>
        </p:spPr>
      </p:pic>
    </p:spTree>
    <p:extLst>
      <p:ext uri="{BB962C8B-B14F-4D97-AF65-F5344CB8AC3E}">
        <p14:creationId xmlns:p14="http://schemas.microsoft.com/office/powerpoint/2010/main" val="2571134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467544" y="332655"/>
            <a:ext cx="7848872" cy="5835081"/>
          </a:xfrm>
          <a:prstGeom prst="rect">
            <a:avLst/>
          </a:prstGeom>
        </p:spPr>
      </p:pic>
      <p:sp>
        <p:nvSpPr>
          <p:cNvPr id="6" name="TextBox 5"/>
          <p:cNvSpPr txBox="1"/>
          <p:nvPr/>
        </p:nvSpPr>
        <p:spPr>
          <a:xfrm>
            <a:off x="6660232" y="6309320"/>
            <a:ext cx="2100896" cy="369332"/>
          </a:xfrm>
          <a:prstGeom prst="rect">
            <a:avLst/>
          </a:prstGeom>
          <a:noFill/>
        </p:spPr>
        <p:txBody>
          <a:bodyPr wrap="none" rtlCol="0">
            <a:spAutoFit/>
          </a:bodyPr>
          <a:lstStyle/>
          <a:p>
            <a:r>
              <a:rPr lang="en-US" dirty="0" smtClean="0"/>
              <a:t>(savings per month) </a:t>
            </a:r>
            <a:endParaRPr lang="en-US" dirty="0"/>
          </a:p>
        </p:txBody>
      </p:sp>
    </p:spTree>
    <p:extLst>
      <p:ext uri="{BB962C8B-B14F-4D97-AF65-F5344CB8AC3E}">
        <p14:creationId xmlns:p14="http://schemas.microsoft.com/office/powerpoint/2010/main" val="1401834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4" y="6488668"/>
            <a:ext cx="7470576" cy="369332"/>
          </a:xfrm>
          <a:prstGeom prst="rect">
            <a:avLst/>
          </a:prstGeom>
        </p:spPr>
        <p:txBody>
          <a:bodyPr wrap="square">
            <a:spAutoFit/>
          </a:bodyPr>
          <a:lstStyle/>
          <a:p>
            <a:r>
              <a:rPr lang="en-US" dirty="0"/>
              <a:t>http://</a:t>
            </a:r>
            <a:r>
              <a:rPr lang="en-US" dirty="0" err="1"/>
              <a:t>www.businessinsider.com</a:t>
            </a:r>
            <a:r>
              <a:rPr lang="en-US" dirty="0"/>
              <a:t>/saving-at-25-vs-saving-at-35-2014-3</a:t>
            </a:r>
          </a:p>
        </p:txBody>
      </p:sp>
      <p:pic>
        <p:nvPicPr>
          <p:cNvPr id="2" name="Picture 1"/>
          <p:cNvPicPr>
            <a:picLocks noChangeAspect="1"/>
          </p:cNvPicPr>
          <p:nvPr/>
        </p:nvPicPr>
        <p:blipFill>
          <a:blip r:embed="rId2"/>
          <a:stretch>
            <a:fillRect/>
          </a:stretch>
        </p:blipFill>
        <p:spPr>
          <a:xfrm>
            <a:off x="401482" y="354726"/>
            <a:ext cx="8244408" cy="6152389"/>
          </a:xfrm>
          <a:prstGeom prst="rect">
            <a:avLst/>
          </a:prstGeom>
        </p:spPr>
      </p:pic>
      <p:sp>
        <p:nvSpPr>
          <p:cNvPr id="5" name="TextBox 4"/>
          <p:cNvSpPr txBox="1"/>
          <p:nvPr/>
        </p:nvSpPr>
        <p:spPr>
          <a:xfrm>
            <a:off x="3776751" y="12177"/>
            <a:ext cx="1493870" cy="369332"/>
          </a:xfrm>
          <a:prstGeom prst="rect">
            <a:avLst/>
          </a:prstGeom>
          <a:noFill/>
        </p:spPr>
        <p:txBody>
          <a:bodyPr wrap="none" rtlCol="0">
            <a:spAutoFit/>
          </a:bodyPr>
          <a:lstStyle/>
          <a:p>
            <a:r>
              <a:rPr lang="en-US" smtClean="0"/>
              <a:t>$200 a month</a:t>
            </a:r>
            <a:endParaRPr lang="en-US"/>
          </a:p>
        </p:txBody>
      </p:sp>
    </p:spTree>
    <p:extLst>
      <p:ext uri="{BB962C8B-B14F-4D97-AF65-F5344CB8AC3E}">
        <p14:creationId xmlns:p14="http://schemas.microsoft.com/office/powerpoint/2010/main" val="41116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55576" y="476672"/>
            <a:ext cx="7644341" cy="5733256"/>
          </a:xfrm>
          <a:prstGeom prst="rect">
            <a:avLst/>
          </a:prstGeom>
        </p:spPr>
      </p:pic>
      <p:sp>
        <p:nvSpPr>
          <p:cNvPr id="4" name="Rectangle 3"/>
          <p:cNvSpPr/>
          <p:nvPr/>
        </p:nvSpPr>
        <p:spPr>
          <a:xfrm>
            <a:off x="1187624" y="6488668"/>
            <a:ext cx="7470576" cy="369332"/>
          </a:xfrm>
          <a:prstGeom prst="rect">
            <a:avLst/>
          </a:prstGeom>
        </p:spPr>
        <p:txBody>
          <a:bodyPr wrap="square">
            <a:spAutoFit/>
          </a:bodyPr>
          <a:lstStyle/>
          <a:p>
            <a:r>
              <a:rPr lang="en-US" dirty="0"/>
              <a:t>http://</a:t>
            </a:r>
            <a:r>
              <a:rPr lang="en-US" dirty="0" err="1"/>
              <a:t>www.businessinsider.com</a:t>
            </a:r>
            <a:r>
              <a:rPr lang="en-US" dirty="0"/>
              <a:t>/compound-interest-retirement-funds-2014-3</a:t>
            </a:r>
          </a:p>
        </p:txBody>
      </p:sp>
    </p:spTree>
    <p:extLst>
      <p:ext uri="{BB962C8B-B14F-4D97-AF65-F5344CB8AC3E}">
        <p14:creationId xmlns:p14="http://schemas.microsoft.com/office/powerpoint/2010/main" val="181895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Financing your dreams</a:t>
            </a:r>
            <a:endParaRPr lang="en-CA" dirty="0"/>
          </a:p>
        </p:txBody>
      </p:sp>
      <p:sp>
        <p:nvSpPr>
          <p:cNvPr id="3" name="Content Placeholder 2"/>
          <p:cNvSpPr>
            <a:spLocks noGrp="1"/>
          </p:cNvSpPr>
          <p:nvPr>
            <p:ph sz="half" idx="1"/>
          </p:nvPr>
        </p:nvSpPr>
        <p:spPr/>
        <p:txBody>
          <a:bodyPr/>
          <a:lstStyle/>
          <a:p>
            <a:r>
              <a:rPr lang="en-CA" dirty="0" smtClean="0"/>
              <a:t>Saving for short, medium, and long term  goals</a:t>
            </a:r>
          </a:p>
        </p:txBody>
      </p:sp>
      <p:sp>
        <p:nvSpPr>
          <p:cNvPr id="4" name="Content Placeholder 3"/>
          <p:cNvSpPr>
            <a:spLocks noGrp="1"/>
          </p:cNvSpPr>
          <p:nvPr>
            <p:ph sz="half" idx="2"/>
          </p:nvPr>
        </p:nvSpPr>
        <p:spPr/>
        <p:txBody>
          <a:bodyPr/>
          <a:lstStyle/>
          <a:p>
            <a:r>
              <a:rPr lang="en-CA" dirty="0" smtClean="0"/>
              <a:t>Saving for Post Secondary Education</a:t>
            </a:r>
          </a:p>
          <a:p>
            <a:r>
              <a:rPr lang="en-CA" dirty="0" smtClean="0"/>
              <a:t>Saving for Retirement</a:t>
            </a:r>
          </a:p>
          <a:p>
            <a:endParaRPr lang="en-CA" dirty="0"/>
          </a:p>
        </p:txBody>
      </p:sp>
      <p:pic>
        <p:nvPicPr>
          <p:cNvPr id="3074" name="Picture 2" descr="http://payingforcollege.nextstudent.com/wp-content/uploads/2011/06/dream-va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492" y="3429000"/>
            <a:ext cx="6866892" cy="3096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52949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Saving for Short Term Goals</a:t>
            </a:r>
            <a:endParaRPr lang="en-CA" dirty="0"/>
          </a:p>
        </p:txBody>
      </p:sp>
      <p:sp>
        <p:nvSpPr>
          <p:cNvPr id="3" name="Content Placeholder 2"/>
          <p:cNvSpPr>
            <a:spLocks noGrp="1"/>
          </p:cNvSpPr>
          <p:nvPr>
            <p:ph sz="half" idx="1"/>
          </p:nvPr>
        </p:nvSpPr>
        <p:spPr/>
        <p:txBody>
          <a:bodyPr>
            <a:normAutofit fontScale="70000" lnSpcReduction="20000"/>
          </a:bodyPr>
          <a:lstStyle/>
          <a:p>
            <a:r>
              <a:rPr lang="en-CA" b="1" u="sng" dirty="0" smtClean="0"/>
              <a:t>Guaranteed Investment Certificates</a:t>
            </a:r>
            <a:r>
              <a:rPr lang="en-CA" dirty="0" smtClean="0"/>
              <a:t> (GICs) are secure investments that guarantee to preserve your principal. </a:t>
            </a:r>
          </a:p>
          <a:p>
            <a:r>
              <a:rPr lang="en-CA" dirty="0" smtClean="0"/>
              <a:t>Your investment earns interest, at either a fixed or a variable rate, or based on a pre-determined formula. </a:t>
            </a:r>
          </a:p>
          <a:p>
            <a:r>
              <a:rPr lang="en-CA" dirty="0" smtClean="0"/>
              <a:t>GICs often form the foundation of a well-balanced portfolio.</a:t>
            </a:r>
          </a:p>
          <a:p>
            <a:r>
              <a:rPr lang="en-CA" b="1" dirty="0" smtClean="0"/>
              <a:t>Benefits</a:t>
            </a:r>
          </a:p>
          <a:p>
            <a:pPr lvl="1"/>
            <a:r>
              <a:rPr lang="en-CA" dirty="0" smtClean="0"/>
              <a:t>Security and safety—both your original investment and interest payments are guaranteed</a:t>
            </a:r>
          </a:p>
          <a:p>
            <a:pPr lvl="1"/>
            <a:r>
              <a:rPr lang="en-CA" dirty="0" smtClean="0"/>
              <a:t>Flexible investment terms—ranging from one day to five years, and seven years and ten years</a:t>
            </a:r>
          </a:p>
          <a:p>
            <a:endParaRPr lang="en-CA" dirty="0"/>
          </a:p>
        </p:txBody>
      </p:sp>
      <p:sp>
        <p:nvSpPr>
          <p:cNvPr id="4" name="Content Placeholder 3"/>
          <p:cNvSpPr>
            <a:spLocks noGrp="1"/>
          </p:cNvSpPr>
          <p:nvPr>
            <p:ph sz="half" idx="2"/>
          </p:nvPr>
        </p:nvSpPr>
        <p:spPr/>
        <p:txBody>
          <a:bodyPr>
            <a:normAutofit fontScale="70000" lnSpcReduction="20000"/>
          </a:bodyPr>
          <a:lstStyle/>
          <a:p>
            <a:endParaRPr lang="en-CA"/>
          </a:p>
        </p:txBody>
      </p:sp>
      <p:pic>
        <p:nvPicPr>
          <p:cNvPr id="4098" name="Picture 2" descr="https://www.cibc.com/ca/img/esc-rate-gic-graph-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7" y="1628800"/>
            <a:ext cx="4370139" cy="3168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65385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229600" cy="634082"/>
          </a:xfrm>
        </p:spPr>
        <p:txBody>
          <a:bodyPr>
            <a:normAutofit fontScale="90000"/>
          </a:bodyPr>
          <a:lstStyle/>
          <a:p>
            <a:r>
              <a:rPr lang="en-CA" dirty="0" smtClean="0"/>
              <a:t>TFSA (Tax Free Savings Account)</a:t>
            </a:r>
            <a:br>
              <a:rPr lang="en-CA" dirty="0" smtClean="0"/>
            </a:br>
            <a:endParaRPr lang="en-CA" dirty="0"/>
          </a:p>
        </p:txBody>
      </p:sp>
      <p:sp>
        <p:nvSpPr>
          <p:cNvPr id="3" name="Content Placeholder 2"/>
          <p:cNvSpPr>
            <a:spLocks noGrp="1"/>
          </p:cNvSpPr>
          <p:nvPr>
            <p:ph sz="half" idx="1"/>
          </p:nvPr>
        </p:nvSpPr>
        <p:spPr>
          <a:xfrm>
            <a:off x="457200" y="1163885"/>
            <a:ext cx="4038600" cy="5505475"/>
          </a:xfrm>
        </p:spPr>
        <p:txBody>
          <a:bodyPr>
            <a:normAutofit fontScale="77500" lnSpcReduction="20000"/>
          </a:bodyPr>
          <a:lstStyle/>
          <a:p>
            <a:r>
              <a:rPr lang="en-CA" dirty="0" smtClean="0"/>
              <a:t>Regardless of what you're saving for – a new car, an emergency fund, or a new home – you can use a TFSA to grow your savings faster by sheltering your investment earnings and withdrawals from tax.</a:t>
            </a:r>
          </a:p>
          <a:p>
            <a:r>
              <a:rPr lang="en-CA" dirty="0" smtClean="0"/>
              <a:t>Investment income in a TFSA—whether you’re earning interest, dividends or capital gains—are not taxed, even when withdrawn. </a:t>
            </a:r>
          </a:p>
          <a:p>
            <a:r>
              <a:rPr lang="en-CA" dirty="0"/>
              <a:t>T</a:t>
            </a:r>
            <a:r>
              <a:rPr lang="en-CA" dirty="0" smtClean="0"/>
              <a:t>his tax-free compound growth means that your money grows more quickly inside a TFSA than in a taxable account</a:t>
            </a:r>
          </a:p>
        </p:txBody>
      </p:sp>
      <p:sp>
        <p:nvSpPr>
          <p:cNvPr id="4" name="Content Placeholder 3"/>
          <p:cNvSpPr>
            <a:spLocks noGrp="1"/>
          </p:cNvSpPr>
          <p:nvPr>
            <p:ph sz="half" idx="2"/>
          </p:nvPr>
        </p:nvSpPr>
        <p:spPr/>
        <p:txBody>
          <a:bodyPr>
            <a:normAutofit fontScale="77500" lnSpcReduction="20000"/>
          </a:bodyPr>
          <a:lstStyle/>
          <a:p>
            <a:endParaRPr lang="en-CA" dirty="0"/>
          </a:p>
        </p:txBody>
      </p:sp>
      <p:pic>
        <p:nvPicPr>
          <p:cNvPr id="1026" name="Picture 2" descr="http://www.rbcroyalbank.com/tfsa/_assets-custom/images/char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56792"/>
            <a:ext cx="4376539" cy="34551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86548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3863</TotalTime>
  <Words>1017</Words>
  <Application>Microsoft Macintosh PowerPoint</Application>
  <PresentationFormat>On-screen Show (4:3)</PresentationFormat>
  <Paragraphs>97</Paragraphs>
  <Slides>17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Arial</vt:lpstr>
      <vt:lpstr>Office Theme</vt:lpstr>
      <vt:lpstr>Financial Planning</vt:lpstr>
      <vt:lpstr>Savings</vt:lpstr>
      <vt:lpstr>Compound Interest</vt:lpstr>
      <vt:lpstr>PowerPoint Presentation</vt:lpstr>
      <vt:lpstr>PowerPoint Presentation</vt:lpstr>
      <vt:lpstr>PowerPoint Presentation</vt:lpstr>
      <vt:lpstr>Financing your dreams</vt:lpstr>
      <vt:lpstr>Saving for Short Term Goals</vt:lpstr>
      <vt:lpstr>TFSA (Tax Free Savings Account) </vt:lpstr>
      <vt:lpstr>PowerPoint Presentation</vt:lpstr>
      <vt:lpstr>Saving for Post Secondary Education</vt:lpstr>
      <vt:lpstr>Registered Education Savings Plan</vt:lpstr>
      <vt:lpstr>PowerPoint Presentation</vt:lpstr>
      <vt:lpstr>Student Lines of Credit</vt:lpstr>
      <vt:lpstr>Advantages of Student Credit Lines</vt:lpstr>
      <vt:lpstr>Saving for Retirement</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Wilkie Family</dc:creator>
  <cp:lastModifiedBy>Microsoft Office User</cp:lastModifiedBy>
  <cp:revision>77</cp:revision>
  <dcterms:created xsi:type="dcterms:W3CDTF">2013-01-06T19:29:05Z</dcterms:created>
  <dcterms:modified xsi:type="dcterms:W3CDTF">2017-11-13T18:38:03Z</dcterms:modified>
</cp:coreProperties>
</file>