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25" r:id="rId3"/>
    <p:sldId id="327" r:id="rId4"/>
    <p:sldId id="309" r:id="rId5"/>
    <p:sldId id="310" r:id="rId6"/>
    <p:sldId id="326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ame Intro" id="{4F443D57-08F0-3A4F-A2D1-301D0EB4C6DD}">
          <p14:sldIdLst>
            <p14:sldId id="256"/>
          </p14:sldIdLst>
        </p14:section>
        <p14:section name="Transportation" id="{5A26F6D0-1D0F-944A-A899-53067387D3D4}">
          <p14:sldIdLst>
            <p14:sldId id="325"/>
            <p14:sldId id="327"/>
            <p14:sldId id="309"/>
            <p14:sldId id="310"/>
            <p14:sldId id="326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9" autoAdjust="0"/>
    <p:restoredTop sz="94599" autoAdjust="0"/>
  </p:normalViewPr>
  <p:slideViewPr>
    <p:cSldViewPr>
      <p:cViewPr>
        <p:scale>
          <a:sx n="99" d="100"/>
          <a:sy n="99" d="100"/>
        </p:scale>
        <p:origin x="2120" y="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6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BD672-C856-410D-8872-0072D8BEB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5581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D574D-5CBE-494E-90B1-CB5AE89E13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452387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6938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621D-205B-4F26-B555-B8A9309C77BE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9EF8-A59B-4EB9-A064-1E02CC9D99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4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621D-205B-4F26-B555-B8A9309C77BE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9EF8-A59B-4EB9-A064-1E02CC9D99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9323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621D-205B-4F26-B555-B8A9309C77BE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9EF8-A59B-4EB9-A064-1E02CC9D99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950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621D-205B-4F26-B555-B8A9309C77BE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9EF8-A59B-4EB9-A064-1E02CC9D99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016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621D-205B-4F26-B555-B8A9309C77BE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9EF8-A59B-4EB9-A064-1E02CC9D99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411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621D-205B-4F26-B555-B8A9309C77BE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9EF8-A59B-4EB9-A064-1E02CC9D99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44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621D-205B-4F26-B555-B8A9309C77BE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9EF8-A59B-4EB9-A064-1E02CC9D99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785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621D-205B-4F26-B555-B8A9309C77BE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9EF8-A59B-4EB9-A064-1E02CC9D99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591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621D-205B-4F26-B555-B8A9309C77BE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9EF8-A59B-4EB9-A064-1E02CC9D99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984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621D-205B-4F26-B555-B8A9309C77BE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9EF8-A59B-4EB9-A064-1E02CC9D99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217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621D-205B-4F26-B555-B8A9309C77BE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9EF8-A59B-4EB9-A064-1E02CC9D99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68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2621D-205B-4F26-B555-B8A9309C77BE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99EF8-A59B-4EB9-A064-1E02CC9D99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963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dautoloanscalculator.com/" TargetMode="Externa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hyperlink" Target="https://www.rbcroyalbank.com/RBC:PjuTPqwWAA8ACTGafG0AAACA/cgi-bin/personalloans/carloans/rezvalgo.p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bc.ca/news/canada/british-columbia/couple-feel-robbed-by-25-interest-td-car-loan-1.248334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hyperlink" Target="https://www.youtube.com/watch?v=3abSEeQxGG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3abSEeQxGGs" TargetMode="Externa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CA" dirty="0" smtClean="0"/>
              <a:t>The Game of Life!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Would you survive financially in the real world?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740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Leasing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92514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Drawbacks of leasing include:</a:t>
            </a:r>
          </a:p>
          <a:p>
            <a:pPr lvl="1"/>
            <a:r>
              <a:rPr lang="en-US" sz="2400" dirty="0" smtClean="0"/>
              <a:t>When your lease-option expires you must decide to either buy the car outright (you end up paying more in total) or returning the car.</a:t>
            </a:r>
          </a:p>
          <a:p>
            <a:pPr lvl="1"/>
            <a:r>
              <a:rPr lang="en-US" sz="2400" dirty="0" smtClean="0"/>
              <a:t>If you think you may want to buy the car do it from the start.</a:t>
            </a:r>
          </a:p>
          <a:p>
            <a:pPr lvl="1"/>
            <a:r>
              <a:rPr lang="en-US" sz="2400" dirty="0" smtClean="0"/>
              <a:t>Payments will be lower than a purchase so don’t get pulled in unless you know this is what you want.</a:t>
            </a:r>
          </a:p>
        </p:txBody>
      </p:sp>
      <p:pic>
        <p:nvPicPr>
          <p:cNvPr id="6147" name="Picture 3" descr="C:\Users\clangford\AppData\Local\Microsoft\Windows\Temporary Internet Files\Content.IE5\QLWIN44C\MC90044035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56270"/>
            <a:ext cx="3657143" cy="19174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97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If you decide to buy a car make sure you do the following: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sz="2400" dirty="0" smtClean="0"/>
              <a:t>If you can pay it all in cash and not go outside of your budget, do it.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sz="2400" dirty="0" smtClean="0"/>
              <a:t>Evaluate your loan or financing options.  The dealer options are not always the best choices and may have higher interest rates.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sz="2400" dirty="0" smtClean="0"/>
              <a:t>If you are financing your car purchase, make sure the monthly payments will stay within your budget</a:t>
            </a:r>
            <a:endParaRPr lang="en-US" sz="2400" dirty="0"/>
          </a:p>
        </p:txBody>
      </p:sp>
      <p:pic>
        <p:nvPicPr>
          <p:cNvPr id="7170" name="Picture 2" descr="C:\Users\clangford\AppData\Local\Microsoft\Windows\Temporary Internet Files\Content.IE5\417G72ZD\MC90044034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013176"/>
            <a:ext cx="3644445" cy="20825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59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Shopping for a Car Loan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7091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 will need to look at the following items when deciding on a loan:</a:t>
            </a:r>
          </a:p>
          <a:p>
            <a:pPr marL="1714500" lvl="3" indent="-457200">
              <a:buFont typeface="+mj-lt"/>
              <a:buAutoNum type="arabicPeriod"/>
            </a:pPr>
            <a:r>
              <a:rPr lang="en-US" sz="2400" dirty="0" smtClean="0"/>
              <a:t>Annual Percentage Rate (APR) – The interest rate you will be charged at.</a:t>
            </a:r>
          </a:p>
          <a:p>
            <a:pPr marL="1714500" lvl="3" indent="-457200">
              <a:buFont typeface="+mj-lt"/>
              <a:buAutoNum type="arabicPeriod"/>
            </a:pPr>
            <a:r>
              <a:rPr lang="en-US" sz="2400" dirty="0" smtClean="0"/>
              <a:t>Length of the loan</a:t>
            </a:r>
          </a:p>
          <a:p>
            <a:pPr marL="1714500" lvl="3" indent="-457200">
              <a:buFont typeface="+mj-lt"/>
              <a:buAutoNum type="arabicPeriod"/>
            </a:pPr>
            <a:r>
              <a:rPr lang="en-US" sz="2400" dirty="0" smtClean="0"/>
              <a:t>Monthly Payments</a:t>
            </a:r>
          </a:p>
          <a:p>
            <a:pPr marL="1714500" lvl="3" indent="-457200">
              <a:buFont typeface="+mj-lt"/>
              <a:buAutoNum type="arabicPeriod"/>
            </a:pPr>
            <a:r>
              <a:rPr lang="en-US" sz="2400" dirty="0" smtClean="0"/>
              <a:t>Total Finance Charge</a:t>
            </a:r>
          </a:p>
          <a:p>
            <a:pPr marL="1714500" lvl="3" indent="-457200">
              <a:buFont typeface="+mj-lt"/>
              <a:buAutoNum type="arabicPeriod"/>
            </a:pPr>
            <a:r>
              <a:rPr lang="en-US" sz="2400" dirty="0" smtClean="0"/>
              <a:t>Total to be repaid</a:t>
            </a:r>
          </a:p>
          <a:p>
            <a:pPr lvl="2" indent="-342900"/>
            <a:r>
              <a:rPr lang="en-US" sz="2400" dirty="0" smtClean="0"/>
              <a:t>Check out a </a:t>
            </a:r>
            <a:r>
              <a:rPr lang="en-US" sz="2400" dirty="0" smtClean="0">
                <a:hlinkClick r:id="rId2"/>
              </a:rPr>
              <a:t>Car Loan Calculator </a:t>
            </a:r>
            <a:endParaRPr lang="en-US" sz="2400" dirty="0" smtClean="0"/>
          </a:p>
        </p:txBody>
      </p:sp>
      <p:pic>
        <p:nvPicPr>
          <p:cNvPr id="8194" name="Picture 2" descr="C:\Users\clangford\AppData\Local\Microsoft\Windows\Temporary Internet Files\Content.IE5\EN1A457G\MC90044034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212976"/>
            <a:ext cx="3297103" cy="1717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30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Get 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can get financing from car dealerships or from a bank loan.</a:t>
            </a:r>
          </a:p>
          <a:p>
            <a:r>
              <a:rPr lang="en-US" sz="2800" dirty="0" smtClean="0"/>
              <a:t>Shop around to make sure you can find the best deal</a:t>
            </a:r>
          </a:p>
          <a:p>
            <a:r>
              <a:rPr lang="en-US" sz="2800" dirty="0" smtClean="0"/>
              <a:t>Some dealerships will offer 0% financing on certain makes and models.  This option can be worth looking into.</a:t>
            </a:r>
            <a:endParaRPr lang="en-US" sz="2800" dirty="0"/>
          </a:p>
        </p:txBody>
      </p:sp>
      <p:pic>
        <p:nvPicPr>
          <p:cNvPr id="13314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653136"/>
            <a:ext cx="1780337" cy="17867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97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Loan – $25000 car purchase</a:t>
            </a:r>
            <a:endParaRPr lang="en-US" dirty="0"/>
          </a:p>
        </p:txBody>
      </p:sp>
      <p:pic>
        <p:nvPicPr>
          <p:cNvPr id="4" name="Content Placeholder 3" descr="Screen shot 2011-11-11 at 10.00.09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671" b="-28671"/>
          <a:stretch>
            <a:fillRect/>
          </a:stretch>
        </p:blipFill>
        <p:spPr>
          <a:xfrm>
            <a:off x="611560" y="1052736"/>
            <a:ext cx="7924800" cy="4114800"/>
          </a:xfrm>
        </p:spPr>
      </p:pic>
      <p:sp>
        <p:nvSpPr>
          <p:cNvPr id="5" name="Freeform 4"/>
          <p:cNvSpPr/>
          <p:nvPr/>
        </p:nvSpPr>
        <p:spPr>
          <a:xfrm>
            <a:off x="6660232" y="3861048"/>
            <a:ext cx="1932447" cy="565096"/>
          </a:xfrm>
          <a:custGeom>
            <a:avLst/>
            <a:gdLst>
              <a:gd name="connsiteX0" fmla="*/ 1553206 w 1932447"/>
              <a:gd name="connsiteY0" fmla="*/ 1854 h 565096"/>
              <a:gd name="connsiteX1" fmla="*/ 1117 w 1932447"/>
              <a:gd name="connsiteY1" fmla="*/ 378172 h 565096"/>
              <a:gd name="connsiteX2" fmla="*/ 1819727 w 1932447"/>
              <a:gd name="connsiteY2" fmla="*/ 550651 h 565096"/>
              <a:gd name="connsiteX3" fmla="*/ 1553206 w 1932447"/>
              <a:gd name="connsiteY3" fmla="*/ 1854 h 56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2447" h="565096">
                <a:moveTo>
                  <a:pt x="1553206" y="1854"/>
                </a:moveTo>
                <a:cubicBezTo>
                  <a:pt x="1250104" y="-26892"/>
                  <a:pt x="-43303" y="286706"/>
                  <a:pt x="1117" y="378172"/>
                </a:cubicBezTo>
                <a:cubicBezTo>
                  <a:pt x="45537" y="469638"/>
                  <a:pt x="1563658" y="610757"/>
                  <a:pt x="1819727" y="550651"/>
                </a:cubicBezTo>
                <a:cubicBezTo>
                  <a:pt x="2075796" y="490545"/>
                  <a:pt x="1856308" y="30600"/>
                  <a:pt x="1553206" y="1854"/>
                </a:cubicBezTo>
                <a:close/>
              </a:path>
            </a:pathLst>
          </a:custGeom>
          <a:noFill/>
          <a:ln w="5715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7584" y="4941168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much of that is interest payments?  </a:t>
            </a:r>
            <a:r>
              <a:rPr lang="en-US" sz="2400" dirty="0" smtClean="0">
                <a:hlinkClick r:id="rId3"/>
              </a:rPr>
              <a:t>Check it out.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029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Estimating the total cost of a loan:</a:t>
            </a:r>
          </a:p>
          <a:p>
            <a:pPr lvl="1"/>
            <a:r>
              <a:rPr lang="en-US" sz="2400" dirty="0" smtClean="0"/>
              <a:t>Amount of loan x APR x Number of years</a:t>
            </a:r>
          </a:p>
          <a:p>
            <a:pPr lvl="1"/>
            <a:r>
              <a:rPr lang="en-US" sz="2400" dirty="0" smtClean="0"/>
              <a:t>$10000 x 0.10 x 5 years = $5000</a:t>
            </a:r>
          </a:p>
          <a:p>
            <a:pPr lvl="1"/>
            <a:r>
              <a:rPr lang="en-US" sz="2400" dirty="0" smtClean="0"/>
              <a:t>$5000 + 10000 = $15000</a:t>
            </a:r>
          </a:p>
          <a:p>
            <a:r>
              <a:rPr lang="en-US" sz="2400" dirty="0" smtClean="0"/>
              <a:t>Monthly payments</a:t>
            </a:r>
          </a:p>
          <a:p>
            <a:pPr lvl="1"/>
            <a:r>
              <a:rPr lang="en-US" sz="2400" dirty="0" smtClean="0"/>
              <a:t>Total to be paid/# of months</a:t>
            </a:r>
          </a:p>
          <a:p>
            <a:pPr lvl="1"/>
            <a:r>
              <a:rPr lang="en-US" sz="2400" dirty="0" smtClean="0"/>
              <a:t>$15000/60 = $250 per month</a:t>
            </a:r>
            <a:endParaRPr lang="en-US" sz="2400" dirty="0"/>
          </a:p>
        </p:txBody>
      </p:sp>
      <p:pic>
        <p:nvPicPr>
          <p:cNvPr id="12290" name="Picture 2" descr="C:\Users\clangford\AppData\Local\Microsoft\Windows\Temporary Internet Files\Content.IE5\417G72ZD\MC9003326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2780928"/>
            <a:ext cx="1984777" cy="18009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8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400" dirty="0"/>
              <a:t>Owning a car comes with the following costs that you may have not considered:</a:t>
            </a:r>
          </a:p>
          <a:p>
            <a:pPr lvl="1"/>
            <a:r>
              <a:rPr lang="en-US" sz="2400" dirty="0"/>
              <a:t>Depreciation (loss in value of your car)</a:t>
            </a:r>
          </a:p>
          <a:p>
            <a:pPr lvl="1"/>
            <a:r>
              <a:rPr lang="en-US" sz="2400" dirty="0"/>
              <a:t>Interest on a loan</a:t>
            </a:r>
          </a:p>
          <a:p>
            <a:pPr lvl="1"/>
            <a:r>
              <a:rPr lang="en-US" sz="2400" dirty="0"/>
              <a:t>Insurance</a:t>
            </a:r>
          </a:p>
          <a:p>
            <a:pPr lvl="1"/>
            <a:r>
              <a:rPr lang="en-US" sz="2400" dirty="0"/>
              <a:t>Registration, License fees, taxes</a:t>
            </a:r>
          </a:p>
          <a:p>
            <a:pPr lvl="1"/>
            <a:r>
              <a:rPr lang="en-US" sz="2400" dirty="0"/>
              <a:t>Gasoline</a:t>
            </a:r>
          </a:p>
          <a:p>
            <a:pPr lvl="1"/>
            <a:r>
              <a:rPr lang="en-US" sz="2400" dirty="0"/>
              <a:t>Regular Maintenance</a:t>
            </a:r>
          </a:p>
          <a:p>
            <a:pPr lvl="1"/>
            <a:r>
              <a:rPr lang="en-US" sz="2400" dirty="0"/>
              <a:t>Fluids</a:t>
            </a:r>
          </a:p>
          <a:p>
            <a:pPr lvl="1"/>
            <a:r>
              <a:rPr lang="en-US" sz="2400" dirty="0"/>
              <a:t>Different season tires</a:t>
            </a:r>
          </a:p>
          <a:p>
            <a:pPr lvl="1"/>
            <a:r>
              <a:rPr lang="en-US" sz="2400" dirty="0" smtClean="0"/>
              <a:t>Parking</a:t>
            </a:r>
          </a:p>
        </p:txBody>
      </p:sp>
      <p:pic>
        <p:nvPicPr>
          <p:cNvPr id="9218" name="Picture 2" descr="C:\Users\clangford\AppData\Local\Microsoft\Windows\Temporary Internet Files\Content.IE5\39YZYN8S\MP90043309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61048"/>
            <a:ext cx="3584687" cy="2686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71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5012"/>
            <a:ext cx="8229600" cy="498631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All</a:t>
            </a:r>
            <a:r>
              <a:rPr lang="en-US" sz="2400" dirty="0"/>
              <a:t> drivers </a:t>
            </a:r>
            <a:r>
              <a:rPr lang="en-US" sz="2400" dirty="0" smtClean="0"/>
              <a:t>in Yukon </a:t>
            </a:r>
            <a:r>
              <a:rPr lang="en-US" sz="2400" dirty="0"/>
              <a:t>must have Basic auto insurance coverage. Basic </a:t>
            </a:r>
            <a:r>
              <a:rPr lang="en-US" sz="2400" dirty="0" err="1"/>
              <a:t>Autoplan</a:t>
            </a:r>
            <a:r>
              <a:rPr lang="en-US" sz="2400" dirty="0"/>
              <a:t> includes up to:</a:t>
            </a:r>
          </a:p>
          <a:p>
            <a:r>
              <a:rPr lang="en-US" sz="2400" dirty="0"/>
              <a:t>$200,000 in third party liability insurance that covers both bodily injury and property damage. Within this amount, property damage will be capped at $10,000.</a:t>
            </a:r>
          </a:p>
          <a:p>
            <a:r>
              <a:rPr lang="en-US" sz="2400" dirty="0"/>
              <a:t>Medical coverage up to $10,000 per person</a:t>
            </a:r>
          </a:p>
          <a:p>
            <a:r>
              <a:rPr lang="en-US" sz="2400" dirty="0"/>
              <a:t>Hit-and-run coverage up to $200,000</a:t>
            </a:r>
          </a:p>
          <a:p>
            <a:r>
              <a:rPr lang="en-US" sz="2400" dirty="0"/>
              <a:t>Funeral Expense Benefits of $2,000</a:t>
            </a:r>
          </a:p>
          <a:p>
            <a:r>
              <a:rPr lang="en-US" sz="2400" dirty="0"/>
              <a:t>Disability Income at 80% of gross wages, up to $300 per week. This coverage can run up to 104 weeks.</a:t>
            </a:r>
          </a:p>
          <a:p>
            <a:r>
              <a:rPr lang="en-US" sz="2400" dirty="0"/>
              <a:t>Death Benefits of $2,000 per dependent, or $10,000 for the head of the household.</a:t>
            </a:r>
          </a:p>
        </p:txBody>
      </p:sp>
      <p:pic>
        <p:nvPicPr>
          <p:cNvPr id="11267" name="Picture 3" descr="C:\Users\clangford\AppData\Local\Microsoft\Windows\Temporary Internet Files\Content.IE5\417G72ZD\MC9000568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99085"/>
            <a:ext cx="1698912" cy="16579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39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find your 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Many dealers offer ‘Build and Price’ options on their websites for new cars.</a:t>
            </a:r>
          </a:p>
          <a:p>
            <a:r>
              <a:rPr lang="en-US" sz="2800" dirty="0" smtClean="0"/>
              <a:t>Most new and used car dealerships have websites that list their current inventory of new and used vehicles</a:t>
            </a:r>
          </a:p>
          <a:p>
            <a:r>
              <a:rPr lang="en-US" sz="2800" dirty="0" smtClean="0"/>
              <a:t>To find private sellers you can search websites such as </a:t>
            </a:r>
            <a:r>
              <a:rPr lang="en-US" sz="2800" dirty="0" err="1" smtClean="0"/>
              <a:t>Kijiji</a:t>
            </a:r>
            <a:r>
              <a:rPr lang="en-US" sz="2800" dirty="0" smtClean="0"/>
              <a:t> or Craigslist</a:t>
            </a:r>
          </a:p>
        </p:txBody>
      </p:sp>
      <p:pic>
        <p:nvPicPr>
          <p:cNvPr id="10242" name="Picture 2" descr="C:\Users\clangford\AppData\Local\Microsoft\Windows\Temporary Internet Files\Content.IE5\EN1A457G\MC90044033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837952"/>
            <a:ext cx="3619048" cy="19555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89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time to find your ride!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1772816"/>
            <a:ext cx="4648349" cy="3437285"/>
          </a:xfrm>
        </p:spPr>
      </p:pic>
    </p:spTree>
    <p:extLst>
      <p:ext uri="{BB962C8B-B14F-4D97-AF65-F5344CB8AC3E}">
        <p14:creationId xmlns:p14="http://schemas.microsoft.com/office/powerpoint/2010/main" val="332091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CA" dirty="0" smtClean="0"/>
              <a:t>Getting from a to B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Game of Life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6215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www.cbc.ca/news/canada/british-columbia/couple-feel-robbed-by-25-interest-td-car-loan-1.2483342</a:t>
            </a:r>
            <a:endParaRPr lang="en-US" dirty="0" smtClean="0"/>
          </a:p>
          <a:p>
            <a:endParaRPr lang="en-US" dirty="0"/>
          </a:p>
          <a:p>
            <a:endParaRPr lang="en-US" smtClean="0"/>
          </a:p>
          <a:p>
            <a:r>
              <a:rPr lang="en-US" dirty="0"/>
              <a:t>What happened to that couple? Why is it important?</a:t>
            </a:r>
          </a:p>
        </p:txBody>
      </p:sp>
    </p:spTree>
    <p:extLst>
      <p:ext uri="{BB962C8B-B14F-4D97-AF65-F5344CB8AC3E}">
        <p14:creationId xmlns:p14="http://schemas.microsoft.com/office/powerpoint/2010/main" val="838049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right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Before you begin decide how much you can afford to spend</a:t>
            </a:r>
          </a:p>
          <a:p>
            <a:r>
              <a:rPr lang="en-US" sz="2400" dirty="0" smtClean="0"/>
              <a:t>Decide which car models and options interest you</a:t>
            </a:r>
          </a:p>
          <a:p>
            <a:r>
              <a:rPr lang="en-US" sz="2400" dirty="0" smtClean="0"/>
              <a:t>Research the reliability and quality of the cars you are interested in</a:t>
            </a:r>
          </a:p>
          <a:p>
            <a:r>
              <a:rPr lang="en-US" sz="2400" dirty="0" smtClean="0"/>
              <a:t>Find out what warranty options come with the car</a:t>
            </a:r>
          </a:p>
          <a:p>
            <a:r>
              <a:rPr lang="en-US" sz="2400" dirty="0" smtClean="0"/>
              <a:t>Search for different financing options that are available to you</a:t>
            </a:r>
            <a:endParaRPr lang="en-US" sz="2400" dirty="0"/>
          </a:p>
        </p:txBody>
      </p:sp>
      <p:pic>
        <p:nvPicPr>
          <p:cNvPr id="1026" name="Picture 2" descr="C:\Users\clangford\AppData\Local\Microsoft\Windows\Temporary Internet Files\Content.IE5\39YZYN8S\MP90044251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25144"/>
            <a:ext cx="2767236" cy="18448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444208" y="4869160"/>
            <a:ext cx="21293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www.youtube.com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watch?v</a:t>
            </a:r>
            <a:r>
              <a:rPr lang="en-US" dirty="0">
                <a:hlinkClick r:id="rId3"/>
              </a:rPr>
              <a:t>=3abSEeQxGGs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820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Afford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Plan to spend between 10-15% of your total monthly budget on all car expenses</a:t>
            </a:r>
          </a:p>
          <a:p>
            <a:pPr lvl="1"/>
            <a:r>
              <a:rPr lang="en-US" sz="2400" dirty="0" smtClean="0"/>
              <a:t>This includes insurance, maintenance, licensing, etc.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New cars will come with a warranty that will cover major repairs but not routine maintenance.</a:t>
            </a:r>
          </a:p>
          <a:p>
            <a:r>
              <a:rPr lang="en-US" sz="2400" dirty="0" smtClean="0"/>
              <a:t>Newer cars = Higher Insurance Costs</a:t>
            </a:r>
            <a:endParaRPr lang="en-US" sz="2400" dirty="0"/>
          </a:p>
        </p:txBody>
      </p:sp>
      <p:pic>
        <p:nvPicPr>
          <p:cNvPr id="2051" name="Picture 3" descr="C:\Users\clangford\AppData\Local\Microsoft\Windows\Temporary Internet Files\Content.IE5\QLWIN44C\MC9002905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80928"/>
            <a:ext cx="1584436" cy="15361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6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buy a new or used car?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</a:t>
            </a:r>
          </a:p>
          <a:p>
            <a:r>
              <a:rPr lang="en-US" dirty="0" smtClean="0"/>
              <a:t>Let’s keep track of our ideas on the chalkboard</a:t>
            </a:r>
          </a:p>
        </p:txBody>
      </p:sp>
    </p:spTree>
    <p:extLst>
      <p:ext uri="{BB962C8B-B14F-4D97-AF65-F5344CB8AC3E}">
        <p14:creationId xmlns:p14="http://schemas.microsoft.com/office/powerpoint/2010/main" val="1804366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or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Buying a new car can be tempting and has benefits:</a:t>
            </a:r>
          </a:p>
          <a:p>
            <a:pPr lvl="1"/>
            <a:r>
              <a:rPr lang="en-US" sz="2400" dirty="0" smtClean="0"/>
              <a:t>No previous owners or problems</a:t>
            </a:r>
          </a:p>
          <a:p>
            <a:pPr lvl="1"/>
            <a:r>
              <a:rPr lang="en-US" sz="2400" dirty="0" smtClean="0"/>
              <a:t>Built to your liking</a:t>
            </a:r>
          </a:p>
          <a:p>
            <a:pPr lvl="1"/>
            <a:r>
              <a:rPr lang="en-US" sz="2400" dirty="0" smtClean="0"/>
              <a:t>Full factory Warranty</a:t>
            </a:r>
          </a:p>
          <a:p>
            <a:r>
              <a:rPr lang="en-US" sz="2400" dirty="0" smtClean="0"/>
              <a:t>Used cars can provide a reliable, financially-wise choice</a:t>
            </a:r>
          </a:p>
          <a:p>
            <a:pPr lvl="1"/>
            <a:r>
              <a:rPr lang="en-US" sz="2400" dirty="0" smtClean="0"/>
              <a:t>Look into lease returns and you may be able to find a car that is only 2-3 years old but save 30-40% over a new car</a:t>
            </a:r>
          </a:p>
          <a:p>
            <a:pPr lvl="1"/>
            <a:r>
              <a:rPr lang="en-US" sz="2400" dirty="0" smtClean="0"/>
              <a:t>Certified used cars can often come with a warranty of 12 months or more</a:t>
            </a:r>
            <a:endParaRPr lang="en-US" sz="2400" dirty="0"/>
          </a:p>
        </p:txBody>
      </p:sp>
      <p:pic>
        <p:nvPicPr>
          <p:cNvPr id="3074" name="Picture 2" descr="C:\Users\clangford\AppData\Local\Microsoft\Windows\Temporary Internet Files\Content.IE5\EN1A457G\MP9004439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958260"/>
            <a:ext cx="2304256" cy="15334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54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Buying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Do your research!</a:t>
            </a:r>
          </a:p>
          <a:p>
            <a:pPr lvl="1"/>
            <a:r>
              <a:rPr lang="en-US" sz="2400" dirty="0" smtClean="0"/>
              <a:t>Check the vehicle history if it is available.</a:t>
            </a:r>
          </a:p>
          <a:p>
            <a:pPr lvl="1"/>
            <a:r>
              <a:rPr lang="en-US" sz="2400" dirty="0" smtClean="0"/>
              <a:t>Make sure the car has never been totaled and that you are aware of any previous accidents</a:t>
            </a:r>
          </a:p>
          <a:p>
            <a:pPr lvl="1"/>
            <a:r>
              <a:rPr lang="en-US" sz="2400" dirty="0" smtClean="0"/>
              <a:t>Get it checked by your own mechanic or mechanic service.</a:t>
            </a:r>
          </a:p>
          <a:p>
            <a:r>
              <a:rPr lang="en-US" sz="2400" dirty="0" smtClean="0"/>
              <a:t>Search used car dealers and individuals</a:t>
            </a:r>
          </a:p>
          <a:p>
            <a:r>
              <a:rPr lang="en-US" sz="2400" dirty="0" smtClean="0"/>
              <a:t>Find the trade-in and retail values for the</a:t>
            </a:r>
            <a:br>
              <a:rPr lang="en-US" sz="2400" dirty="0" smtClean="0"/>
            </a:br>
            <a:r>
              <a:rPr lang="en-US" sz="2400" dirty="0" smtClean="0"/>
              <a:t>cars you are looking at</a:t>
            </a:r>
          </a:p>
          <a:p>
            <a:r>
              <a:rPr lang="en-US" sz="2400" dirty="0" smtClean="0"/>
              <a:t>Try to arrange a test drive</a:t>
            </a:r>
            <a:endParaRPr lang="en-US" sz="2400" dirty="0"/>
          </a:p>
        </p:txBody>
      </p:sp>
      <p:pic>
        <p:nvPicPr>
          <p:cNvPr id="4099" name="Picture 3" descr="C:\Users\clangford\AppData\Local\Microsoft\Windows\Temporary Internet Files\Content.IE5\EN1A457G\MC9102174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271572"/>
            <a:ext cx="2361183" cy="25864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91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Buying or Leasing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Why lease?</a:t>
            </a:r>
          </a:p>
          <a:p>
            <a:pPr lvl="1"/>
            <a:r>
              <a:rPr lang="en-US" sz="2400" dirty="0" smtClean="0"/>
              <a:t>The advantage of leasing is that you get a new car every few years while letting the dealer worry about selling it off eventually.</a:t>
            </a:r>
          </a:p>
          <a:p>
            <a:pPr lvl="1"/>
            <a:r>
              <a:rPr lang="en-US" sz="2400" dirty="0" smtClean="0"/>
              <a:t>If you want to avoid the down payment needed for financing a car purchase and don’t drive more than the allotment per year</a:t>
            </a:r>
          </a:p>
          <a:p>
            <a:pPr lvl="1"/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www.youtube.com/watch?v=3abSEeQxGGs</a:t>
            </a:r>
            <a:endParaRPr lang="en-US" sz="2400" dirty="0"/>
          </a:p>
        </p:txBody>
      </p:sp>
      <p:pic>
        <p:nvPicPr>
          <p:cNvPr id="5122" name="Picture 2" descr="C:\Users\clangford\AppData\Local\Microsoft\Windows\Temporary Internet Files\Content.IE5\417G72ZD\MP90043879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437112"/>
            <a:ext cx="2808312" cy="20957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10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4035</TotalTime>
  <Words>786</Words>
  <Application>Microsoft Macintosh PowerPoint</Application>
  <PresentationFormat>On-screen Show (4:3)</PresentationFormat>
  <Paragraphs>103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Calibri</vt:lpstr>
      <vt:lpstr>Arial</vt:lpstr>
      <vt:lpstr>Office Theme</vt:lpstr>
      <vt:lpstr>The Game of Life!</vt:lpstr>
      <vt:lpstr>Getting from a to B</vt:lpstr>
      <vt:lpstr>PowerPoint Presentation</vt:lpstr>
      <vt:lpstr>Making the right choice</vt:lpstr>
      <vt:lpstr>What Can you Afford</vt:lpstr>
      <vt:lpstr>Would you buy a new or used car?</vt:lpstr>
      <vt:lpstr>New or used?</vt:lpstr>
      <vt:lpstr>Rules for Buying Used</vt:lpstr>
      <vt:lpstr>Buying or Leasing</vt:lpstr>
      <vt:lpstr>More about Leasing</vt:lpstr>
      <vt:lpstr>Buying</vt:lpstr>
      <vt:lpstr>Shopping for a Car Loan</vt:lpstr>
      <vt:lpstr>Where to Get Financing</vt:lpstr>
      <vt:lpstr>Sample Loan – $25000 car purchase</vt:lpstr>
      <vt:lpstr>Example calculations</vt:lpstr>
      <vt:lpstr>True Cost</vt:lpstr>
      <vt:lpstr>Insurance</vt:lpstr>
      <vt:lpstr>Where to find your Car</vt:lpstr>
      <vt:lpstr>It’s time to find your ride!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Wilkie Family</dc:creator>
  <cp:lastModifiedBy>Microsoft Office User</cp:lastModifiedBy>
  <cp:revision>77</cp:revision>
  <dcterms:created xsi:type="dcterms:W3CDTF">2013-01-06T19:29:05Z</dcterms:created>
  <dcterms:modified xsi:type="dcterms:W3CDTF">2016-11-15T21:16:50Z</dcterms:modified>
</cp:coreProperties>
</file>